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3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60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1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64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77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9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80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90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8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8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7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9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91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4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5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61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53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60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54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55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6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8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9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8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8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8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8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8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9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19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17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9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16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0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11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2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4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5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1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2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0644799" y="935881"/>
            <a:ext cx="1506786" cy="5584238"/>
            <a:chOff x="0" y="0"/>
            <a:chExt cx="1506784" cy="5584236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38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45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39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40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1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2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3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4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1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2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3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4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67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" name="2021 ISI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2021 ISIS</a:t>
            </a:r>
            <a:br/>
            <a:r>
              <a:t>McStas School</a:t>
            </a:r>
          </a:p>
        </p:txBody>
      </p:sp>
      <p:sp>
        <p:nvSpPr>
          <p:cNvPr id="175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99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91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98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92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93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4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5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6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7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1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Background"/>
          <p:cNvSpPr/>
          <p:nvPr/>
        </p:nvSpPr>
        <p:spPr>
          <a:xfrm>
            <a:off x="-6950" y="-3775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1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26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27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2257" r="0" b="16155"/>
          <a:stretch>
            <a:fillRect/>
          </a:stretch>
        </p:blipFill>
        <p:spPr>
          <a:xfrm>
            <a:off x="8273504" y="423664"/>
            <a:ext cx="2633470" cy="601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9015165" y="667543"/>
            <a:ext cx="1309558" cy="5677965"/>
            <a:chOff x="0" y="0"/>
            <a:chExt cx="1309557" cy="5677963"/>
          </a:xfrm>
        </p:grpSpPr>
        <p:sp>
          <p:nvSpPr>
            <p:cNvPr id="236" name="2021 Virtual ISIS McStas School"/>
            <p:cNvSpPr txBox="1"/>
            <p:nvPr/>
          </p:nvSpPr>
          <p:spPr>
            <a:xfrm>
              <a:off x="0" y="4613972"/>
              <a:ext cx="1220404" cy="1063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02336">
                <a:lnSpc>
                  <a:spcPct val="110000"/>
                </a:lnSpc>
                <a:spcBef>
                  <a:spcPts val="0"/>
                </a:spcBef>
                <a:defRPr b="1" i="1" sz="1628">
                  <a:solidFill>
                    <a:srgbClr val="FFFFFF"/>
                  </a:solidFill>
                </a:defRPr>
              </a:pPr>
              <a:r>
                <a:t>2021 Virtual ISIS</a:t>
              </a:r>
              <a:br/>
              <a:r>
                <a:t>McStas School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561795" y="0"/>
              <a:ext cx="747763" cy="780617"/>
              <a:chOff x="0" y="0"/>
              <a:chExt cx="747761" cy="780616"/>
            </a:xfrm>
          </p:grpSpPr>
          <p:sp>
            <p:nvSpPr>
              <p:cNvPr id="237" name="Logo color"/>
              <p:cNvSpPr/>
              <p:nvPr/>
            </p:nvSpPr>
            <p:spPr>
              <a:xfrm>
                <a:off x="2583" y="466495"/>
                <a:ext cx="120556" cy="175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38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1364" y="473511"/>
                <a:ext cx="169266" cy="161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47762" cy="439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0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8535" y="516362"/>
                <a:ext cx="210689" cy="771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1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34982" y="464940"/>
                <a:ext cx="132265" cy="179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21429" y="625775"/>
                <a:ext cx="287763" cy="154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5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0" r="77004" b="0"/>
          <a:stretch>
            <a:fillRect/>
          </a:stretch>
        </p:blipFill>
        <p:spPr>
          <a:xfrm>
            <a:off x="8859663" y="694923"/>
            <a:ext cx="636353" cy="63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tif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ISIS McStas school</a:t>
            </a:r>
          </a:p>
        </p:txBody>
      </p:sp>
      <p:sp>
        <p:nvSpPr>
          <p:cNvPr id="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"/>
          <p:cNvGrpSpPr/>
          <p:nvPr/>
        </p:nvGrpSpPr>
        <p:grpSpPr>
          <a:xfrm>
            <a:off x="17068" y="935881"/>
            <a:ext cx="1506786" cy="5584238"/>
            <a:chOff x="0" y="0"/>
            <a:chExt cx="1506784" cy="5584236"/>
          </a:xfrm>
        </p:grpSpPr>
        <p:pic>
          <p:nvPicPr>
            <p:cNvPr id="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06785" cy="5584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26491" y="29555"/>
              <a:ext cx="1453952" cy="791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18" name="Group"/>
            <p:cNvGrpSpPr/>
            <p:nvPr/>
          </p:nvGrpSpPr>
          <p:grpSpPr>
            <a:xfrm>
              <a:off x="161144" y="50051"/>
              <a:ext cx="1271028" cy="5510910"/>
              <a:chOff x="0" y="0"/>
              <a:chExt cx="1271027" cy="5510908"/>
            </a:xfrm>
          </p:grpSpPr>
          <p:sp>
            <p:nvSpPr>
              <p:cNvPr id="10" name="2021 Virtual ISIS McStas School"/>
              <p:cNvSpPr txBox="1"/>
              <p:nvPr/>
            </p:nvSpPr>
            <p:spPr>
              <a:xfrm>
                <a:off x="0" y="4478221"/>
                <a:ext cx="1184497" cy="1032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b">
                <a:normAutofit fontScale="100000" lnSpcReduction="0"/>
              </a:bodyPr>
              <a:lstStyle/>
              <a:p>
                <a:pPr algn="ctr" defTabSz="393192">
                  <a:lnSpc>
                    <a:spcPct val="110000"/>
                  </a:lnSpc>
                  <a:spcBef>
                    <a:spcPts val="0"/>
                  </a:spcBef>
                  <a:defRPr b="1" i="1" sz="1591">
                    <a:solidFill>
                      <a:srgbClr val="FFFFFF"/>
                    </a:solidFill>
                  </a:defRPr>
                </a:pPr>
                <a:r>
                  <a:t>2021 Virtual ISIS</a:t>
                </a:r>
                <a:br/>
                <a:r>
                  <a:t>McStas School</a:t>
                </a:r>
              </a:p>
            </p:txBody>
          </p:sp>
          <p:grpSp>
            <p:nvGrpSpPr>
              <p:cNvPr id="17" name="Group"/>
              <p:cNvGrpSpPr/>
              <p:nvPr/>
            </p:nvGrpSpPr>
            <p:grpSpPr>
              <a:xfrm>
                <a:off x="545266" y="-1"/>
                <a:ext cx="725762" cy="757651"/>
                <a:chOff x="0" y="0"/>
                <a:chExt cx="725761" cy="757649"/>
              </a:xfrm>
            </p:grpSpPr>
            <p:sp>
              <p:nvSpPr>
                <p:cNvPr id="11" name="Logo color"/>
                <p:cNvSpPr/>
                <p:nvPr/>
              </p:nvSpPr>
              <p:spPr>
                <a:xfrm>
                  <a:off x="2507" y="452770"/>
                  <a:ext cx="117009" cy="170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4597" y="18293"/>
                      </a:moveTo>
                      <a:cubicBezTo>
                        <a:pt x="10549" y="19881"/>
                        <a:pt x="11051" y="19881"/>
                        <a:pt x="17003" y="18293"/>
                      </a:cubicBezTo>
                      <a:cubicBezTo>
                        <a:pt x="17003" y="18293"/>
                        <a:pt x="17003" y="18293"/>
                        <a:pt x="21600" y="19949"/>
                      </a:cubicBezTo>
                      <a:cubicBezTo>
                        <a:pt x="21600" y="19949"/>
                        <a:pt x="21600" y="19949"/>
                        <a:pt x="17003" y="21600"/>
                      </a:cubicBezTo>
                      <a:cubicBezTo>
                        <a:pt x="11051" y="20016"/>
                        <a:pt x="10549" y="20016"/>
                        <a:pt x="4597" y="21600"/>
                      </a:cubicBezTo>
                      <a:cubicBezTo>
                        <a:pt x="4597" y="21600"/>
                        <a:pt x="4597" y="21600"/>
                        <a:pt x="0" y="19949"/>
                      </a:cubicBezTo>
                      <a:cubicBezTo>
                        <a:pt x="0" y="19949"/>
                        <a:pt x="0" y="19949"/>
                        <a:pt x="4597" y="18293"/>
                      </a:cubicBezTo>
                      <a:close/>
                      <a:moveTo>
                        <a:pt x="4597" y="14200"/>
                      </a:moveTo>
                      <a:cubicBezTo>
                        <a:pt x="10549" y="15790"/>
                        <a:pt x="11051" y="15790"/>
                        <a:pt x="17003" y="14200"/>
                      </a:cubicBezTo>
                      <a:cubicBezTo>
                        <a:pt x="17003" y="14200"/>
                        <a:pt x="17003" y="14200"/>
                        <a:pt x="21600" y="15858"/>
                      </a:cubicBezTo>
                      <a:cubicBezTo>
                        <a:pt x="21600" y="15858"/>
                        <a:pt x="21600" y="15858"/>
                        <a:pt x="17003" y="17512"/>
                      </a:cubicBezTo>
                      <a:cubicBezTo>
                        <a:pt x="11051" y="15925"/>
                        <a:pt x="10549" y="15925"/>
                        <a:pt x="4597" y="17512"/>
                      </a:cubicBezTo>
                      <a:cubicBezTo>
                        <a:pt x="4597" y="17512"/>
                        <a:pt x="4597" y="17512"/>
                        <a:pt x="0" y="15858"/>
                      </a:cubicBezTo>
                      <a:cubicBezTo>
                        <a:pt x="0" y="15858"/>
                        <a:pt x="0" y="15858"/>
                        <a:pt x="4597" y="14200"/>
                      </a:cubicBezTo>
                      <a:close/>
                      <a:moveTo>
                        <a:pt x="4597" y="10111"/>
                      </a:moveTo>
                      <a:cubicBezTo>
                        <a:pt x="10549" y="11702"/>
                        <a:pt x="11051" y="11702"/>
                        <a:pt x="17003" y="10111"/>
                      </a:cubicBezTo>
                      <a:cubicBezTo>
                        <a:pt x="17003" y="10111"/>
                        <a:pt x="17003" y="10111"/>
                        <a:pt x="21600" y="11769"/>
                      </a:cubicBezTo>
                      <a:cubicBezTo>
                        <a:pt x="21600" y="11769"/>
                        <a:pt x="21600" y="11769"/>
                        <a:pt x="17003" y="13423"/>
                      </a:cubicBezTo>
                      <a:cubicBezTo>
                        <a:pt x="11051" y="11837"/>
                        <a:pt x="10549" y="11837"/>
                        <a:pt x="4597" y="13423"/>
                      </a:cubicBezTo>
                      <a:cubicBezTo>
                        <a:pt x="4597" y="13423"/>
                        <a:pt x="4597" y="13423"/>
                        <a:pt x="0" y="11769"/>
                      </a:cubicBezTo>
                      <a:cubicBezTo>
                        <a:pt x="0" y="11769"/>
                        <a:pt x="0" y="11769"/>
                        <a:pt x="4597" y="10111"/>
                      </a:cubicBezTo>
                      <a:close/>
                      <a:moveTo>
                        <a:pt x="2971" y="918"/>
                      </a:moveTo>
                      <a:lnTo>
                        <a:pt x="2971" y="6926"/>
                      </a:lnTo>
                      <a:cubicBezTo>
                        <a:pt x="2971" y="6926"/>
                        <a:pt x="2971" y="6926"/>
                        <a:pt x="3980" y="6926"/>
                      </a:cubicBezTo>
                      <a:cubicBezTo>
                        <a:pt x="4430" y="6926"/>
                        <a:pt x="4695" y="6878"/>
                        <a:pt x="4903" y="6708"/>
                      </a:cubicBezTo>
                      <a:cubicBezTo>
                        <a:pt x="5220" y="6447"/>
                        <a:pt x="5249" y="5917"/>
                        <a:pt x="5249" y="4849"/>
                      </a:cubicBezTo>
                      <a:cubicBezTo>
                        <a:pt x="5249" y="4849"/>
                        <a:pt x="5249" y="4849"/>
                        <a:pt x="5249" y="2990"/>
                      </a:cubicBezTo>
                      <a:cubicBezTo>
                        <a:pt x="5249" y="1926"/>
                        <a:pt x="5220" y="1396"/>
                        <a:pt x="4903" y="1135"/>
                      </a:cubicBezTo>
                      <a:cubicBezTo>
                        <a:pt x="4695" y="965"/>
                        <a:pt x="4430" y="918"/>
                        <a:pt x="3980" y="918"/>
                      </a:cubicBezTo>
                      <a:cubicBezTo>
                        <a:pt x="3980" y="918"/>
                        <a:pt x="3980" y="918"/>
                        <a:pt x="2971" y="918"/>
                      </a:cubicBezTo>
                      <a:close/>
                      <a:moveTo>
                        <a:pt x="8068" y="0"/>
                      </a:moveTo>
                      <a:cubicBezTo>
                        <a:pt x="8068" y="0"/>
                        <a:pt x="8068" y="0"/>
                        <a:pt x="13456" y="0"/>
                      </a:cubicBezTo>
                      <a:cubicBezTo>
                        <a:pt x="13542" y="0"/>
                        <a:pt x="13594" y="16"/>
                        <a:pt x="13635" y="44"/>
                      </a:cubicBezTo>
                      <a:cubicBezTo>
                        <a:pt x="13669" y="67"/>
                        <a:pt x="13698" y="103"/>
                        <a:pt x="13698" y="162"/>
                      </a:cubicBezTo>
                      <a:cubicBezTo>
                        <a:pt x="13698" y="162"/>
                        <a:pt x="13698" y="162"/>
                        <a:pt x="13698" y="827"/>
                      </a:cubicBezTo>
                      <a:cubicBezTo>
                        <a:pt x="13698" y="886"/>
                        <a:pt x="13669" y="922"/>
                        <a:pt x="13635" y="945"/>
                      </a:cubicBezTo>
                      <a:cubicBezTo>
                        <a:pt x="13594" y="973"/>
                        <a:pt x="13542" y="989"/>
                        <a:pt x="13456" y="989"/>
                      </a:cubicBezTo>
                      <a:cubicBezTo>
                        <a:pt x="13456" y="989"/>
                        <a:pt x="13456" y="989"/>
                        <a:pt x="11731" y="989"/>
                      </a:cubicBezTo>
                      <a:cubicBezTo>
                        <a:pt x="11731" y="989"/>
                        <a:pt x="11731" y="989"/>
                        <a:pt x="11731" y="7681"/>
                      </a:cubicBezTo>
                      <a:cubicBezTo>
                        <a:pt x="11731" y="7740"/>
                        <a:pt x="11708" y="7776"/>
                        <a:pt x="11667" y="7800"/>
                      </a:cubicBezTo>
                      <a:cubicBezTo>
                        <a:pt x="11633" y="7827"/>
                        <a:pt x="11581" y="7843"/>
                        <a:pt x="11494" y="7843"/>
                      </a:cubicBezTo>
                      <a:cubicBezTo>
                        <a:pt x="11494" y="7843"/>
                        <a:pt x="11494" y="7843"/>
                        <a:pt x="10029" y="7843"/>
                      </a:cubicBezTo>
                      <a:cubicBezTo>
                        <a:pt x="9943" y="7843"/>
                        <a:pt x="9891" y="7827"/>
                        <a:pt x="9850" y="7800"/>
                      </a:cubicBezTo>
                      <a:cubicBezTo>
                        <a:pt x="9810" y="7776"/>
                        <a:pt x="9787" y="7740"/>
                        <a:pt x="9787" y="7681"/>
                      </a:cubicBezTo>
                      <a:cubicBezTo>
                        <a:pt x="9787" y="7681"/>
                        <a:pt x="9787" y="7681"/>
                        <a:pt x="9787" y="989"/>
                      </a:cubicBezTo>
                      <a:cubicBezTo>
                        <a:pt x="9787" y="989"/>
                        <a:pt x="9787" y="989"/>
                        <a:pt x="8068" y="989"/>
                      </a:cubicBezTo>
                      <a:cubicBezTo>
                        <a:pt x="7981" y="989"/>
                        <a:pt x="7929" y="973"/>
                        <a:pt x="7889" y="945"/>
                      </a:cubicBezTo>
                      <a:cubicBezTo>
                        <a:pt x="7849" y="922"/>
                        <a:pt x="7825" y="886"/>
                        <a:pt x="7825" y="827"/>
                      </a:cubicBezTo>
                      <a:cubicBezTo>
                        <a:pt x="7825" y="827"/>
                        <a:pt x="7825" y="827"/>
                        <a:pt x="7825" y="162"/>
                      </a:cubicBezTo>
                      <a:cubicBezTo>
                        <a:pt x="7825" y="103"/>
                        <a:pt x="7849" y="67"/>
                        <a:pt x="7889" y="44"/>
                      </a:cubicBezTo>
                      <a:cubicBezTo>
                        <a:pt x="7929" y="16"/>
                        <a:pt x="7981" y="0"/>
                        <a:pt x="8068" y="0"/>
                      </a:cubicBezTo>
                      <a:close/>
                      <a:moveTo>
                        <a:pt x="1390" y="0"/>
                      </a:moveTo>
                      <a:cubicBezTo>
                        <a:pt x="1390" y="0"/>
                        <a:pt x="1390" y="0"/>
                        <a:pt x="4257" y="0"/>
                      </a:cubicBezTo>
                      <a:cubicBezTo>
                        <a:pt x="5370" y="0"/>
                        <a:pt x="6051" y="174"/>
                        <a:pt x="6466" y="538"/>
                      </a:cubicBezTo>
                      <a:cubicBezTo>
                        <a:pt x="7072" y="1036"/>
                        <a:pt x="7089" y="1843"/>
                        <a:pt x="7089" y="3077"/>
                      </a:cubicBezTo>
                      <a:cubicBezTo>
                        <a:pt x="7089" y="3077"/>
                        <a:pt x="7089" y="3077"/>
                        <a:pt x="7089" y="4766"/>
                      </a:cubicBezTo>
                      <a:cubicBezTo>
                        <a:pt x="7089" y="6000"/>
                        <a:pt x="7072" y="6807"/>
                        <a:pt x="6466" y="7305"/>
                      </a:cubicBezTo>
                      <a:cubicBezTo>
                        <a:pt x="6051" y="7669"/>
                        <a:pt x="5370" y="7843"/>
                        <a:pt x="4257" y="7843"/>
                      </a:cubicBezTo>
                      <a:cubicBezTo>
                        <a:pt x="4257" y="7843"/>
                        <a:pt x="4257" y="7843"/>
                        <a:pt x="1390" y="7843"/>
                      </a:cubicBezTo>
                      <a:cubicBezTo>
                        <a:pt x="1304" y="7843"/>
                        <a:pt x="1252" y="7827"/>
                        <a:pt x="1217" y="7800"/>
                      </a:cubicBezTo>
                      <a:cubicBezTo>
                        <a:pt x="1177" y="7776"/>
                        <a:pt x="1154" y="7740"/>
                        <a:pt x="1154" y="7681"/>
                      </a:cubicBezTo>
                      <a:cubicBezTo>
                        <a:pt x="1154" y="7681"/>
                        <a:pt x="1154" y="7681"/>
                        <a:pt x="1154" y="162"/>
                      </a:cubicBezTo>
                      <a:cubicBezTo>
                        <a:pt x="1154" y="103"/>
                        <a:pt x="1177" y="67"/>
                        <a:pt x="1217" y="44"/>
                      </a:cubicBezTo>
                      <a:cubicBezTo>
                        <a:pt x="1252" y="16"/>
                        <a:pt x="1304" y="0"/>
                        <a:pt x="1390" y="0"/>
                      </a:cubicBezTo>
                      <a:close/>
                      <a:moveTo>
                        <a:pt x="14706" y="0"/>
                      </a:moveTo>
                      <a:cubicBezTo>
                        <a:pt x="14706" y="0"/>
                        <a:pt x="14706" y="0"/>
                        <a:pt x="16045" y="0"/>
                      </a:cubicBezTo>
                      <a:cubicBezTo>
                        <a:pt x="16131" y="0"/>
                        <a:pt x="16183" y="16"/>
                        <a:pt x="16224" y="44"/>
                      </a:cubicBezTo>
                      <a:cubicBezTo>
                        <a:pt x="16264" y="67"/>
                        <a:pt x="16287" y="103"/>
                        <a:pt x="16287" y="162"/>
                      </a:cubicBezTo>
                      <a:cubicBezTo>
                        <a:pt x="16287" y="162"/>
                        <a:pt x="16287" y="162"/>
                        <a:pt x="16287" y="5712"/>
                      </a:cubicBezTo>
                      <a:cubicBezTo>
                        <a:pt x="16287" y="6314"/>
                        <a:pt x="16368" y="6646"/>
                        <a:pt x="16627" y="6844"/>
                      </a:cubicBezTo>
                      <a:cubicBezTo>
                        <a:pt x="16818" y="6990"/>
                        <a:pt x="17072" y="7053"/>
                        <a:pt x="17406" y="7053"/>
                      </a:cubicBezTo>
                      <a:cubicBezTo>
                        <a:pt x="17776" y="7053"/>
                        <a:pt x="18041" y="6982"/>
                        <a:pt x="18226" y="6844"/>
                      </a:cubicBezTo>
                      <a:cubicBezTo>
                        <a:pt x="18503" y="6638"/>
                        <a:pt x="18566" y="6294"/>
                        <a:pt x="18566" y="5712"/>
                      </a:cubicBezTo>
                      <a:cubicBezTo>
                        <a:pt x="18566" y="5712"/>
                        <a:pt x="18566" y="5712"/>
                        <a:pt x="18566" y="162"/>
                      </a:cubicBezTo>
                      <a:cubicBezTo>
                        <a:pt x="18566" y="103"/>
                        <a:pt x="18589" y="67"/>
                        <a:pt x="18630" y="44"/>
                      </a:cubicBezTo>
                      <a:cubicBezTo>
                        <a:pt x="18664" y="16"/>
                        <a:pt x="18722" y="0"/>
                        <a:pt x="18803" y="0"/>
                      </a:cubicBezTo>
                      <a:cubicBezTo>
                        <a:pt x="18803" y="0"/>
                        <a:pt x="18803" y="0"/>
                        <a:pt x="20147" y="0"/>
                      </a:cubicBezTo>
                      <a:cubicBezTo>
                        <a:pt x="20234" y="0"/>
                        <a:pt x="20286" y="16"/>
                        <a:pt x="20320" y="44"/>
                      </a:cubicBezTo>
                      <a:cubicBezTo>
                        <a:pt x="20361" y="67"/>
                        <a:pt x="20384" y="103"/>
                        <a:pt x="20384" y="162"/>
                      </a:cubicBezTo>
                      <a:cubicBezTo>
                        <a:pt x="20384" y="162"/>
                        <a:pt x="20384" y="162"/>
                        <a:pt x="20384" y="5716"/>
                      </a:cubicBezTo>
                      <a:cubicBezTo>
                        <a:pt x="20384" y="6464"/>
                        <a:pt x="20257" y="6962"/>
                        <a:pt x="19732" y="7382"/>
                      </a:cubicBezTo>
                      <a:cubicBezTo>
                        <a:pt x="19287" y="7738"/>
                        <a:pt x="18560" y="7943"/>
                        <a:pt x="17430" y="7943"/>
                      </a:cubicBezTo>
                      <a:cubicBezTo>
                        <a:pt x="16316" y="7943"/>
                        <a:pt x="15583" y="7750"/>
                        <a:pt x="15093" y="7382"/>
                      </a:cubicBezTo>
                      <a:cubicBezTo>
                        <a:pt x="14625" y="7030"/>
                        <a:pt x="14469" y="6523"/>
                        <a:pt x="14469" y="5716"/>
                      </a:cubicBezTo>
                      <a:cubicBezTo>
                        <a:pt x="14469" y="5716"/>
                        <a:pt x="14469" y="5716"/>
                        <a:pt x="14469" y="162"/>
                      </a:cubicBezTo>
                      <a:cubicBezTo>
                        <a:pt x="14469" y="103"/>
                        <a:pt x="14493" y="67"/>
                        <a:pt x="14527" y="44"/>
                      </a:cubicBezTo>
                      <a:cubicBezTo>
                        <a:pt x="14568" y="16"/>
                        <a:pt x="14620" y="0"/>
                        <a:pt x="147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6799" tIns="46799" rIns="46799" bIns="46799" numCol="1" anchor="t">
                  <a:noAutofit/>
                </a:bodyPr>
                <a:lstStyle/>
                <a:p>
                  <a:pPr>
                    <a:defRPr>
                      <a:latin typeface="Verdana"/>
                      <a:ea typeface="Verdana"/>
                      <a:cs typeface="Verdana"/>
                      <a:sym typeface="Verdana"/>
                    </a:defRPr>
                  </a:pPr>
                </a:p>
              </p:txBody>
            </p:sp>
            <p:pic>
              <p:nvPicPr>
                <p:cNvPr id="12" name="logoill.pdf" descr="logoill.pdf"/>
                <p:cNvPicPr>
                  <a:picLocks noChangeAspect="0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6613" y="459579"/>
                  <a:ext cx="164286" cy="15703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3" name="mcstas-logo.pdf" descr="mcstas-logo.pdf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725762" cy="42645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4" name="PSI-Logo_trans.png" descr="PSI-Logo_trans.png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70340" y="501170"/>
                  <a:ext cx="204490" cy="74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" name="ku-logo.pdf" descr="ku-logo.pdf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131011" y="451261"/>
                  <a:ext cx="128373" cy="17441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" name="ESS_Logo_Frugal_Blue_cmyk.png" descr="ESS_Logo_Frugal_Blue_cmyk.png"/>
                <p:cNvPicPr>
                  <a:picLocks noChangeAspect="0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214914" y="607364"/>
                  <a:ext cx="279297" cy="1502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77004" b="0"/>
            <a:stretch>
              <a:fillRect/>
            </a:stretch>
          </p:blipFill>
          <p:spPr>
            <a:xfrm>
              <a:off x="44293" y="62025"/>
              <a:ext cx="617630" cy="611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/>
            <a:r>
              <a:t>Guides and gravity in McStas</a:t>
            </a:r>
          </a:p>
        </p:txBody>
      </p:sp>
      <p:sp>
        <p:nvSpPr>
          <p:cNvPr id="301" name="Subtitle 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Peter Willendrup</a:t>
            </a:r>
          </a:p>
        </p:txBody>
      </p:sp>
      <p:sp>
        <p:nvSpPr>
          <p:cNvPr id="302" name="Slide Number Placeholder 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Adapted from slide by Mads Bertelsen, ESS"/>
          <p:cNvSpPr txBox="1"/>
          <p:nvPr/>
        </p:nvSpPr>
        <p:spPr>
          <a:xfrm>
            <a:off x="5801255" y="6194025"/>
            <a:ext cx="396577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Adapted from slide by Mads Bertelsen, 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48" name="noguide_25.png" descr="noguide_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4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5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5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5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8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59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60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61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62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3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6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67" name="noguide_29.png" descr="noguide_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6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6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0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1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2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3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74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75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6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7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78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79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80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81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2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8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86" name="noguide_33.png" descr="noguide_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8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8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0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1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2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93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94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5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6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97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98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99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00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1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0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05" name="noguide_37.png" descr="noguide_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1282" y="2042878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0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8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09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10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1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12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13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4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15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16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17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18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19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0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2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24" name="noguide_41.png" descr="noguide_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1281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2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2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7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28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29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0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31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32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3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4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35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36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37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38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39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4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43" name="noguide_45.png" descr="noguide_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4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4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6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47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48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49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50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51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2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3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54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55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56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57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58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5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62" name="noguide_49.png" descr="no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3851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6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6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6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7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68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69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70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1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2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73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74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75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76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77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7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581" name="noguide_49.png" descr="no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3851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58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58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8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58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58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59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9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59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59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9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59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00" name="noguide_53.png" descr="noguide_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0053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0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60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0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0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1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1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1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1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1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19" name="noguide_57.png" descr="noguide_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2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62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2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2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9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3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31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32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3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3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06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Description of phase-space and propagation</a:t>
            </a:r>
          </a:p>
          <a:p>
            <a:pPr/>
            <a:r>
              <a:t>Reflectivity</a:t>
            </a:r>
          </a:p>
          <a:p>
            <a:pPr/>
            <a:r>
              <a:t>McStas coordinate system</a:t>
            </a:r>
          </a:p>
          <a:p>
            <a:pPr/>
            <a:r>
              <a:t>Gravitation in McStas</a:t>
            </a:r>
          </a:p>
          <a:p>
            <a:pPr/>
            <a:r>
              <a:t>Guide components with support for gravity </a:t>
            </a:r>
          </a:p>
          <a:p>
            <a:pPr lvl="2"/>
            <a:r>
              <a:t>Guide_gravity</a:t>
            </a:r>
          </a:p>
          <a:p>
            <a:pPr lvl="2"/>
            <a:r>
              <a:t>Elliptic_guide_gravity</a:t>
            </a:r>
          </a:p>
          <a:p>
            <a:pPr/>
            <a:r>
              <a:t>Breaking line of sight</a:t>
            </a:r>
          </a:p>
          <a:p>
            <a:pPr/>
            <a:r>
              <a:t>Example</a:t>
            </a:r>
          </a:p>
          <a:p>
            <a:pPr/>
            <a:r>
              <a:t>Exercise</a:t>
            </a:r>
          </a:p>
        </p:txBody>
      </p:sp>
      <p:sp>
        <p:nvSpPr>
          <p:cNvPr id="30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38" name="noguide_61.png" descr="no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3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64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1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42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43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4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45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46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7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48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49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50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51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52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3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5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55" name="Triangle"/>
          <p:cNvSpPr/>
          <p:nvPr/>
        </p:nvSpPr>
        <p:spPr>
          <a:xfrm rot="5400337">
            <a:off x="7972448" y="2927030"/>
            <a:ext cx="746118" cy="537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56" name="Triangle"/>
          <p:cNvSpPr/>
          <p:nvPr/>
        </p:nvSpPr>
        <p:spPr>
          <a:xfrm rot="16201210">
            <a:off x="8000484" y="4182211"/>
            <a:ext cx="746015" cy="537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57" name="Text"/>
          <p:cNvSpPr txBox="1"/>
          <p:nvPr/>
        </p:nvSpPr>
        <p:spPr>
          <a:xfrm>
            <a:off x="5896967" y="3320189"/>
            <a:ext cx="385366" cy="2219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/>
          </a:p>
        </p:txBody>
      </p:sp>
      <p:sp>
        <p:nvSpPr>
          <p:cNvPr id="658" name="- We lost some phase-space to propagation"/>
          <p:cNvSpPr txBox="1"/>
          <p:nvPr/>
        </p:nvSpPr>
        <p:spPr>
          <a:xfrm>
            <a:off x="7638183" y="1541696"/>
            <a:ext cx="399613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- We lost some phase-space to propagation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61" name="withguide_1.png" descr="with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045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6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66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4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65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66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7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8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69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70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1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2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73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74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75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676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7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678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80" name="Wanted “phase-space” at sample"/>
          <p:cNvSpPr txBox="1"/>
          <p:nvPr/>
        </p:nvSpPr>
        <p:spPr>
          <a:xfrm>
            <a:off x="8666380" y="1452526"/>
            <a:ext cx="299819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Wanted “phase-space” at sample</a:t>
            </a:r>
          </a:p>
        </p:txBody>
      </p:sp>
      <p:sp>
        <p:nvSpPr>
          <p:cNvPr id="682" name="Connection Line"/>
          <p:cNvSpPr/>
          <p:nvPr/>
        </p:nvSpPr>
        <p:spPr>
          <a:xfrm>
            <a:off x="8589476" y="1730413"/>
            <a:ext cx="2378740" cy="2094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2314" y="20363"/>
                  <a:pt x="19514" y="13163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685" name="withguide_5.png" descr="withguid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045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68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68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8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89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90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1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2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93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694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5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6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697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698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699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0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0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0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06" name="withguide_9.png" descr="withguide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739" y="2045209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0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0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1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1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7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18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19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20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21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22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23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2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27" name="withguide_13.png" descr="withguide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2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2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0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1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2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3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4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35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36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7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38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3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40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41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42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3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44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4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48" name="withguide_17.png" descr="withguide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980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4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5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5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5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9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60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61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62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63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4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65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6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69" name="withguide_21.png" descr="withguide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366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7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7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2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3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4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5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6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77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78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79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0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781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782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783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78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78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8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790" name="withguide_25.png" descr="withguide_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79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79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3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94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95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96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97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798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799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0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1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02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03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04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05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6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07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0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11" name="withguide_29.png" descr="withguide_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1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1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4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15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16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17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18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19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20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1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2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23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24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25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26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7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28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2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32" name="withguide_33.png" descr="withguide_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3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3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5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36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37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38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39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40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41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2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3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44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45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46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47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48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49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50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10" name="noguide_1.png" descr="no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1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1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1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1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2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2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2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2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26" name="“Phase-space” at source"/>
          <p:cNvSpPr txBox="1"/>
          <p:nvPr/>
        </p:nvSpPr>
        <p:spPr>
          <a:xfrm>
            <a:off x="9469663" y="1368148"/>
            <a:ext cx="222637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“Phase-space” at source</a:t>
            </a:r>
          </a:p>
        </p:txBody>
      </p:sp>
      <p:sp>
        <p:nvSpPr>
          <p:cNvPr id="328" name="Connection Line"/>
          <p:cNvSpPr/>
          <p:nvPr/>
        </p:nvSpPr>
        <p:spPr>
          <a:xfrm>
            <a:off x="8910751" y="1730413"/>
            <a:ext cx="1835606" cy="1811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4140" y="20964"/>
                  <a:pt x="21340" y="13764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53" name="withguide_37.png" descr="withguide_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710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5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5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6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57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58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59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0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61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62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3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4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65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66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67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68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69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70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71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74" name="withguide_41.png" descr="withguide_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9806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7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7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7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78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79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0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1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82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883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4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85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886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887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888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89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90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891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92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895" name="withguide_45.png" descr="withguide_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4926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89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897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8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899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00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1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2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03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04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5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6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07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08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09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10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11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12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13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16" name="withguide_49.png" descr="withguide_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37"/>
            <a:ext cx="5067301" cy="3799390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1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1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9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0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1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2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3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24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25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6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27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28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29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30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31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32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33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34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37" name="withguide_53.png" descr="withguide_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3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3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0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1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2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3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4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45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46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7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48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49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50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51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52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3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54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58" name="withguide_61.png" descr="with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59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6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1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2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3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4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5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66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67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8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69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70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71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72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73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4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75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979" name="withguide_61.png" descr="withguide_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4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  <a:miter lim="400000"/>
          </a:ln>
        </p:spPr>
      </p:pic>
      <p:sp>
        <p:nvSpPr>
          <p:cNvPr id="98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guide</a:t>
            </a:r>
          </a:p>
        </p:txBody>
      </p:sp>
      <p:sp>
        <p:nvSpPr>
          <p:cNvPr id="98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2" name="Shape 391"/>
          <p:cNvSpPr/>
          <p:nvPr/>
        </p:nvSpPr>
        <p:spPr>
          <a:xfrm>
            <a:off x="26954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83" name="Shape 392"/>
          <p:cNvSpPr/>
          <p:nvPr/>
        </p:nvSpPr>
        <p:spPr>
          <a:xfrm>
            <a:off x="2811505" y="2566992"/>
            <a:ext cx="2022097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989898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84" name="Shape 393"/>
          <p:cNvSpPr/>
          <p:nvPr/>
        </p:nvSpPr>
        <p:spPr>
          <a:xfrm flipV="1">
            <a:off x="3198317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85" name="Shape 394"/>
          <p:cNvSpPr/>
          <p:nvPr/>
        </p:nvSpPr>
        <p:spPr>
          <a:xfrm flipH="1" flipV="1">
            <a:off x="3658921" y="3315770"/>
            <a:ext cx="265225" cy="647727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86" name="Shape 395"/>
          <p:cNvSpPr/>
          <p:nvPr/>
        </p:nvSpPr>
        <p:spPr>
          <a:xfrm>
            <a:off x="2695495" y="1933856"/>
            <a:ext cx="2254118" cy="491712"/>
          </a:xfrm>
          <a:prstGeom prst="rect">
            <a:avLst/>
          </a:prstGeom>
          <a:solidFill>
            <a:srgbClr val="989898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987" name="Shape 397"/>
          <p:cNvSpPr/>
          <p:nvPr/>
        </p:nvSpPr>
        <p:spPr>
          <a:xfrm>
            <a:off x="3190613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988" name="Shape 398"/>
          <p:cNvSpPr/>
          <p:nvPr/>
        </p:nvSpPr>
        <p:spPr>
          <a:xfrm flipV="1">
            <a:off x="3192931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89" name="Shape 399"/>
          <p:cNvSpPr/>
          <p:nvPr/>
        </p:nvSpPr>
        <p:spPr>
          <a:xfrm>
            <a:off x="2880639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90" name="Shape 400"/>
          <p:cNvSpPr txBox="1"/>
          <p:nvPr/>
        </p:nvSpPr>
        <p:spPr>
          <a:xfrm>
            <a:off x="30732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991" name="Shape 401"/>
          <p:cNvSpPr txBox="1"/>
          <p:nvPr/>
        </p:nvSpPr>
        <p:spPr>
          <a:xfrm>
            <a:off x="4513893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92" name="Shape 402"/>
          <p:cNvSpPr txBox="1"/>
          <p:nvPr/>
        </p:nvSpPr>
        <p:spPr>
          <a:xfrm>
            <a:off x="3208577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993" name="Shape 403"/>
          <p:cNvSpPr txBox="1"/>
          <p:nvPr/>
        </p:nvSpPr>
        <p:spPr>
          <a:xfrm>
            <a:off x="3623866" y="3120631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994" name="Shape 404"/>
          <p:cNvSpPr/>
          <p:nvPr/>
        </p:nvSpPr>
        <p:spPr>
          <a:xfrm flipV="1">
            <a:off x="3669419" y="3025664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95" name="Shape 406"/>
          <p:cNvSpPr txBox="1"/>
          <p:nvPr/>
        </p:nvSpPr>
        <p:spPr>
          <a:xfrm>
            <a:off x="2691102" y="1933856"/>
            <a:ext cx="2262906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996" name="Shape 408"/>
          <p:cNvSpPr/>
          <p:nvPr/>
        </p:nvSpPr>
        <p:spPr>
          <a:xfrm flipV="1">
            <a:off x="3923827" y="3250902"/>
            <a:ext cx="2" cy="2150005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97" name="Triangle"/>
          <p:cNvSpPr/>
          <p:nvPr/>
        </p:nvSpPr>
        <p:spPr>
          <a:xfrm rot="5400336">
            <a:off x="7608182" y="2927492"/>
            <a:ext cx="1123541" cy="81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99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999" name="Triangle"/>
          <p:cNvSpPr/>
          <p:nvPr/>
        </p:nvSpPr>
        <p:spPr>
          <a:xfrm rot="16201210">
            <a:off x="7949391" y="3919393"/>
            <a:ext cx="1123541" cy="812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DDDDDD">
              <a:alpha val="64861"/>
            </a:srgbClr>
          </a:solidFill>
          <a:ln w="25400">
            <a:solidFill>
              <a:schemeClr val="accent1">
                <a:alpha val="64861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00" name="We got some phase-space back from guide reflection!"/>
          <p:cNvSpPr txBox="1"/>
          <p:nvPr/>
        </p:nvSpPr>
        <p:spPr>
          <a:xfrm>
            <a:off x="6995557" y="1539674"/>
            <a:ext cx="4865688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We got some phase-space back from guide reflection!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</a:t>
            </a:r>
          </a:p>
        </p:txBody>
      </p:sp>
      <p:sp>
        <p:nvSpPr>
          <p:cNvPr id="1003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Reflectivity, super mirror, reflectivity curve</a:t>
            </a:r>
          </a:p>
        </p:txBody>
      </p:sp>
      <p:sp>
        <p:nvSpPr>
          <p:cNvPr id="100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21" name="Group 513"/>
          <p:cNvGrpSpPr/>
          <p:nvPr/>
        </p:nvGrpSpPr>
        <p:grpSpPr>
          <a:xfrm>
            <a:off x="2208351" y="2868797"/>
            <a:ext cx="4076954" cy="2751777"/>
            <a:chOff x="0" y="0"/>
            <a:chExt cx="4076953" cy="2751776"/>
          </a:xfrm>
        </p:grpSpPr>
        <p:sp>
          <p:nvSpPr>
            <p:cNvPr id="1005" name="Shape 497"/>
            <p:cNvSpPr/>
            <p:nvPr/>
          </p:nvSpPr>
          <p:spPr>
            <a:xfrm>
              <a:off x="889352" y="881206"/>
              <a:ext cx="1433479" cy="1546137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06" name="Shape 498"/>
            <p:cNvSpPr/>
            <p:nvPr/>
          </p:nvSpPr>
          <p:spPr>
            <a:xfrm rot="16200000">
              <a:off x="2613350" y="1256075"/>
              <a:ext cx="1065404" cy="18618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07" name="Shape 499"/>
            <p:cNvSpPr/>
            <p:nvPr/>
          </p:nvSpPr>
          <p:spPr>
            <a:xfrm>
              <a:off x="1169120" y="1193004"/>
              <a:ext cx="855321" cy="92254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08" name="Shape 500"/>
            <p:cNvSpPr/>
            <p:nvPr/>
          </p:nvSpPr>
          <p:spPr>
            <a:xfrm rot="17526645">
              <a:off x="1095166" y="1104741"/>
              <a:ext cx="789555" cy="18618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09" name="Shape 501"/>
            <p:cNvSpPr/>
            <p:nvPr/>
          </p:nvSpPr>
          <p:spPr>
            <a:xfrm rot="20264815">
              <a:off x="618041" y="232553"/>
              <a:ext cx="1516225" cy="14646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defTabSz="267272">
                <a:defRPr sz="1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010" name="Shape 502"/>
            <p:cNvSpPr/>
            <p:nvPr/>
          </p:nvSpPr>
          <p:spPr>
            <a:xfrm>
              <a:off x="143992" y="1081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1" name="Shape 503"/>
            <p:cNvSpPr/>
            <p:nvPr/>
          </p:nvSpPr>
          <p:spPr>
            <a:xfrm flipV="1">
              <a:off x="1609528" y="1080751"/>
              <a:ext cx="1462100" cy="5722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2" name="Shape 504"/>
            <p:cNvSpPr txBox="1"/>
            <p:nvPr/>
          </p:nvSpPr>
          <p:spPr>
            <a:xfrm>
              <a:off x="2422116" y="1483853"/>
              <a:ext cx="310720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𝛳</a:t>
              </a:r>
            </a:p>
          </p:txBody>
        </p:sp>
        <p:sp>
          <p:nvSpPr>
            <p:cNvPr id="1013" name="Shape 505"/>
            <p:cNvSpPr txBox="1"/>
            <p:nvPr/>
          </p:nvSpPr>
          <p:spPr>
            <a:xfrm>
              <a:off x="561676" y="1092771"/>
              <a:ext cx="310719" cy="351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i</a:t>
              </a:r>
            </a:p>
          </p:txBody>
        </p:sp>
        <p:sp>
          <p:nvSpPr>
            <p:cNvPr id="1014" name="Shape 506"/>
            <p:cNvSpPr txBox="1"/>
            <p:nvPr/>
          </p:nvSpPr>
          <p:spPr>
            <a:xfrm>
              <a:off x="2419111" y="1092771"/>
              <a:ext cx="310719" cy="351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/>
            <a:p>
              <a:pPr defTabSz="267272">
                <a:defRPr b="1" sz="20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k</a:t>
              </a:r>
              <a:r>
                <a:rPr b="0" baseline="-5998">
                  <a:latin typeface="Helvetica Light"/>
                  <a:ea typeface="Helvetica Light"/>
                  <a:cs typeface="Helvetica Light"/>
                  <a:sym typeface="Helvetica Light"/>
                </a:rPr>
                <a:t>f</a:t>
              </a:r>
            </a:p>
          </p:txBody>
        </p:sp>
        <p:sp>
          <p:nvSpPr>
            <p:cNvPr id="1015" name="Shape 507"/>
            <p:cNvSpPr/>
            <p:nvPr/>
          </p:nvSpPr>
          <p:spPr>
            <a:xfrm flipV="1">
              <a:off x="1604323" y="496304"/>
              <a:ext cx="1" cy="1153334"/>
            </a:xfrm>
            <a:prstGeom prst="line">
              <a:avLst/>
            </a:prstGeom>
            <a:noFill/>
            <a:ln w="63500" cap="flat">
              <a:solidFill>
                <a:srgbClr val="45743B"/>
              </a:solidFill>
              <a:prstDash val="solid"/>
              <a:miter lim="400000"/>
              <a:head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6" name="Shape 508"/>
            <p:cNvSpPr txBox="1"/>
            <p:nvPr/>
          </p:nvSpPr>
          <p:spPr>
            <a:xfrm>
              <a:off x="1606091" y="1184288"/>
              <a:ext cx="251234" cy="414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q</a:t>
              </a:r>
            </a:p>
          </p:txBody>
        </p:sp>
        <p:sp>
          <p:nvSpPr>
            <p:cNvPr id="1017" name="Shape 509"/>
            <p:cNvSpPr/>
            <p:nvPr/>
          </p:nvSpPr>
          <p:spPr>
            <a:xfrm>
              <a:off x="0" y="1649589"/>
              <a:ext cx="3189119" cy="345047"/>
            </a:xfrm>
            <a:prstGeom prst="rect">
              <a:avLst/>
            </a:prstGeom>
            <a:solidFill>
              <a:srgbClr val="B62927">
                <a:alpha val="8278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8" name="Shape 510"/>
            <p:cNvSpPr/>
            <p:nvPr/>
          </p:nvSpPr>
          <p:spPr>
            <a:xfrm>
              <a:off x="1591656" y="1648200"/>
              <a:ext cx="1462101" cy="57227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9" name="Shape 511"/>
            <p:cNvSpPr txBox="1"/>
            <p:nvPr/>
          </p:nvSpPr>
          <p:spPr>
            <a:xfrm>
              <a:off x="2334954" y="1830934"/>
              <a:ext cx="531452" cy="427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241" tIns="23241" rIns="23241" bIns="23241" numCol="1" anchor="t">
              <a:spAutoFit/>
            </a:bodyPr>
            <a:lstStyle>
              <a:lvl1pPr defTabSz="584200"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2𝛳</a:t>
              </a:r>
            </a:p>
          </p:txBody>
        </p:sp>
        <p:sp>
          <p:nvSpPr>
            <p:cNvPr id="1020" name="Shape 512"/>
            <p:cNvSpPr/>
            <p:nvPr/>
          </p:nvSpPr>
          <p:spPr>
            <a:xfrm>
              <a:off x="4443" y="1654274"/>
              <a:ext cx="318467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1022" name="Picture 39" descr="Picture 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472" y="2624772"/>
            <a:ext cx="5692156" cy="2708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Picture 40" descr="Picture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6528" y="1648415"/>
            <a:ext cx="1739473" cy="721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Reflectivity curves in McStas</a:t>
            </a:r>
          </a:p>
        </p:txBody>
      </p:sp>
      <p:sp>
        <p:nvSpPr>
          <p:cNvPr id="1026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1529950"/>
            <a:ext cx="7767688" cy="767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2433" y="2951044"/>
            <a:ext cx="4079975" cy="3518511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TextBox 8"/>
          <p:cNvSpPr txBox="1"/>
          <p:nvPr/>
        </p:nvSpPr>
        <p:spPr>
          <a:xfrm>
            <a:off x="10360059" y="3176833"/>
            <a:ext cx="1471357" cy="140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  <a:r>
              <a:rPr>
                <a:latin typeface="+mn-lt"/>
                <a:ea typeface="+mn-ea"/>
                <a:cs typeface="+mn-cs"/>
                <a:sym typeface="Arial"/>
              </a:rPr>
              <a:t>= 0</a:t>
            </a:r>
            <a:br>
              <a:rPr>
                <a:latin typeface="+mn-lt"/>
                <a:ea typeface="+mn-ea"/>
                <a:cs typeface="+mn-cs"/>
                <a:sym typeface="Arial"/>
              </a:rPr>
            </a:br>
            <a:r>
              <a:rPr i="1">
                <a:latin typeface="+mn-lt"/>
                <a:ea typeface="+mn-ea"/>
                <a:cs typeface="+mn-cs"/>
                <a:sym typeface="Arial"/>
              </a:rPr>
              <a:t>W</a:t>
            </a:r>
            <a:r>
              <a:rPr>
                <a:latin typeface="+mn-lt"/>
                <a:ea typeface="+mn-ea"/>
                <a:cs typeface="+mn-cs"/>
                <a:sym typeface="Arial"/>
              </a:rPr>
              <a:t> = 0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/>
            <a:r>
              <a:t>Only </a:t>
            </a:r>
            <a:r>
              <a:rPr i="1"/>
              <a:t>m</a:t>
            </a:r>
            <a:r>
              <a:t> matters</a:t>
            </a:r>
          </a:p>
          <a:p>
            <a:pPr/>
            <a:r>
              <a:t>Better mirrors available today</a:t>
            </a:r>
          </a:p>
        </p:txBody>
      </p:sp>
      <p:pic>
        <p:nvPicPr>
          <p:cNvPr id="1030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2174" y="3015264"/>
            <a:ext cx="3922414" cy="3463708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TextBox 11"/>
          <p:cNvSpPr txBox="1"/>
          <p:nvPr/>
        </p:nvSpPr>
        <p:spPr>
          <a:xfrm>
            <a:off x="2931735" y="3240666"/>
            <a:ext cx="1319754" cy="27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Slope:</a:t>
            </a:r>
            <a14:m>
              <m:oMath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2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𝛼</m:t>
                </m:r>
              </m:oMath>
            </a14:m>
          </a:p>
        </p:txBody>
      </p:sp>
      <p:sp>
        <p:nvSpPr>
          <p:cNvPr id="1032" name="TextBox 15"/>
          <p:cNvSpPr txBox="1"/>
          <p:nvPr/>
        </p:nvSpPr>
        <p:spPr>
          <a:xfrm>
            <a:off x="4310248" y="4588173"/>
            <a:ext cx="1319754" cy="538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Cutoff: </a:t>
            </a:r>
            <a14:m>
              <m:oMath>
                <m:f>
                  <m:fPr>
                    <m:ctrl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sty m:val="p"/>
                      </m:rP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⁡</m:t>
                    </m:r>
                  </m:num>
                  <m:den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den>
                </m:f>
              </m:oMath>
            </a14:m>
          </a:p>
        </p:txBody>
      </p:sp>
      <p:sp>
        <p:nvSpPr>
          <p:cNvPr id="1033" name="TextBox 3"/>
          <p:cNvSpPr txBox="1"/>
          <p:nvPr/>
        </p:nvSpPr>
        <p:spPr>
          <a:xfrm>
            <a:off x="2422687" y="2591059"/>
            <a:ext cx="287517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standard model</a:t>
            </a:r>
          </a:p>
        </p:txBody>
      </p:sp>
      <p:sp>
        <p:nvSpPr>
          <p:cNvPr id="1034" name="TextBox 13"/>
          <p:cNvSpPr txBox="1"/>
          <p:nvPr/>
        </p:nvSpPr>
        <p:spPr>
          <a:xfrm>
            <a:off x="7099954" y="2589407"/>
            <a:ext cx="287517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McStas fitted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8" grpId="1"/>
      <p:bldP build="whole" bldLvl="1" animBg="1" rev="0" advAuto="0" spid="1034" grpId="3"/>
      <p:bldP build="whole" bldLvl="1" animBg="1" rev="0" advAuto="0" spid="1029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Guide placement in McStas</a:t>
            </a:r>
          </a:p>
        </p:txBody>
      </p:sp>
      <p:sp>
        <p:nvSpPr>
          <p:cNvPr id="1037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The center is the front of the guide element</a:t>
            </a:r>
          </a:p>
          <a:p>
            <a:pPr/>
            <a:r>
              <a:t>Tip: Insert a guide at the end of the guide</a:t>
            </a:r>
          </a:p>
        </p:txBody>
      </p:sp>
      <p:sp>
        <p:nvSpPr>
          <p:cNvPr id="103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3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3053023"/>
            <a:ext cx="8850836" cy="2047582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Straight Connector 4"/>
          <p:cNvSpPr/>
          <p:nvPr/>
        </p:nvSpPr>
        <p:spPr>
          <a:xfrm flipV="1">
            <a:off x="10433050" y="4003790"/>
            <a:ext cx="173461" cy="174511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41" name="Straight Connector 12"/>
          <p:cNvSpPr/>
          <p:nvPr/>
        </p:nvSpPr>
        <p:spPr>
          <a:xfrm flipV="1">
            <a:off x="10429874" y="4457815"/>
            <a:ext cx="179811" cy="184036"/>
          </a:xfrm>
          <a:prstGeom prst="line">
            <a:avLst/>
          </a:prstGeom>
          <a:ln w="22225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04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2083" y="3039772"/>
            <a:ext cx="1191621" cy="1588826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TextBox 11"/>
          <p:cNvSpPr txBox="1"/>
          <p:nvPr/>
        </p:nvSpPr>
        <p:spPr>
          <a:xfrm>
            <a:off x="1774725" y="5113856"/>
            <a:ext cx="2168165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Source</a:t>
            </a:r>
            <a:br/>
            <a:r>
              <a:t>AT (0,0,0) ABSOLUTE</a:t>
            </a:r>
          </a:p>
        </p:txBody>
      </p:sp>
      <p:sp>
        <p:nvSpPr>
          <p:cNvPr id="1044" name="TextBox 16"/>
          <p:cNvSpPr txBox="1"/>
          <p:nvPr/>
        </p:nvSpPr>
        <p:spPr>
          <a:xfrm>
            <a:off x="4566630" y="5113856"/>
            <a:ext cx="3059656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Guide(length=A)</a:t>
            </a:r>
            <a:br/>
            <a:r>
              <a:t>AT (0,0,2) RELATIVE Source</a:t>
            </a:r>
          </a:p>
        </p:txBody>
      </p:sp>
      <p:sp>
        <p:nvSpPr>
          <p:cNvPr id="1045" name="TextBox 17"/>
          <p:cNvSpPr txBox="1"/>
          <p:nvPr/>
        </p:nvSpPr>
        <p:spPr>
          <a:xfrm>
            <a:off x="9530115" y="5118386"/>
            <a:ext cx="3540650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COMPONENT Arm</a:t>
            </a:r>
            <a:br/>
            <a:r>
              <a:t>AT (0,0,A) RELATIVE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5" grpId="2"/>
      <p:bldP build="whole" bldLvl="1" animBg="1" rev="0" advAuto="0" spid="104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31" name="noguide_1.png" descr="noguid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3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3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3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3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4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4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4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4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4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8" name="Wanted “phase-space” at sample"/>
          <p:cNvSpPr txBox="1"/>
          <p:nvPr/>
        </p:nvSpPr>
        <p:spPr>
          <a:xfrm>
            <a:off x="8972393" y="1406400"/>
            <a:ext cx="299819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Wanted “phase-space” at sample</a:t>
            </a:r>
          </a:p>
        </p:txBody>
      </p:sp>
      <p:sp>
        <p:nvSpPr>
          <p:cNvPr id="350" name="Connection Line"/>
          <p:cNvSpPr/>
          <p:nvPr/>
        </p:nvSpPr>
        <p:spPr>
          <a:xfrm>
            <a:off x="8577342" y="1730413"/>
            <a:ext cx="2169015" cy="2070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2233" y="19812"/>
                  <a:pt x="19433" y="12612"/>
                  <a:pt x="21600" y="0"/>
                </a:cubicBezTo>
              </a:path>
            </a:pathLst>
          </a:custGeom>
          <a:ln w="25400">
            <a:solidFill>
              <a:schemeClr val="accent3">
                <a:lumOff val="-9372"/>
              </a:schemeClr>
            </a:solidFill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48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  <a:p>
            <a:pPr/>
            <a:r>
              <a:t>Many additional features, channels, fermi chopper, …</a:t>
            </a:r>
          </a:p>
        </p:txBody>
      </p:sp>
      <p:sp>
        <p:nvSpPr>
          <p:cNvPr id="104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0" name="TextBox 21"/>
          <p:cNvSpPr txBox="1"/>
          <p:nvPr/>
        </p:nvSpPr>
        <p:spPr>
          <a:xfrm>
            <a:off x="10110778" y="4557445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sp>
        <p:nvSpPr>
          <p:cNvPr id="1051" name="Freeform 1"/>
          <p:cNvSpPr/>
          <p:nvPr/>
        </p:nvSpPr>
        <p:spPr>
          <a:xfrm>
            <a:off x="4656613" y="4201609"/>
            <a:ext cx="937187" cy="128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fill="norm" stroke="1" extrusionOk="0">
                <a:moveTo>
                  <a:pt x="0" y="0"/>
                </a:moveTo>
                <a:lnTo>
                  <a:pt x="21200" y="2397"/>
                </a:lnTo>
                <a:cubicBezTo>
                  <a:pt x="21134" y="8668"/>
                  <a:pt x="21600" y="15328"/>
                  <a:pt x="21534" y="21600"/>
                </a:cubicBezTo>
                <a:lnTo>
                  <a:pt x="2" y="19346"/>
                </a:lnTo>
                <a:cubicBezTo>
                  <a:pt x="1" y="12897"/>
                  <a:pt x="1" y="6449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052" name="Freeform 2"/>
          <p:cNvSpPr/>
          <p:nvPr/>
        </p:nvSpPr>
        <p:spPr>
          <a:xfrm>
            <a:off x="8377050" y="4099638"/>
            <a:ext cx="1042729" cy="124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626"/>
                </a:lnTo>
                <a:lnTo>
                  <a:pt x="21291" y="21600"/>
                </a:lnTo>
                <a:lnTo>
                  <a:pt x="240" y="18369"/>
                </a:lnTo>
                <a:cubicBezTo>
                  <a:pt x="240" y="12313"/>
                  <a:pt x="0" y="605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cxnSp>
        <p:nvCxnSpPr>
          <p:cNvPr id="1053" name="Straight Connector 4"/>
          <p:cNvCxnSpPr>
            <a:stCxn id="1051" idx="0"/>
            <a:endCxn id="1052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54" name="Straight Connector 9"/>
          <p:cNvCxnSpPr>
            <a:stCxn id="1051" idx="0"/>
            <a:endCxn id="1052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55" name="Straight Connector 10"/>
          <p:cNvCxnSpPr>
            <a:stCxn id="1051" idx="0"/>
            <a:endCxn id="1052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1056" name="Straight Connector 11"/>
          <p:cNvCxnSpPr>
            <a:stCxn id="1051" idx="0"/>
            <a:endCxn id="1052" idx="0"/>
          </p:cNvCxnSpPr>
          <p:nvPr/>
        </p:nvCxnSpPr>
        <p:spPr>
          <a:xfrm flipV="1">
            <a:off x="5125206" y="4721988"/>
            <a:ext cx="3773209" cy="123489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1057" name="TextBox 15"/>
          <p:cNvSpPr txBox="1"/>
          <p:nvPr/>
        </p:nvSpPr>
        <p:spPr>
          <a:xfrm>
            <a:off x="5142431" y="316005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w1</a:t>
            </a:r>
          </a:p>
        </p:txBody>
      </p:sp>
      <p:sp>
        <p:nvSpPr>
          <p:cNvPr id="1058" name="TextBox 20"/>
          <p:cNvSpPr txBox="1"/>
          <p:nvPr/>
        </p:nvSpPr>
        <p:spPr>
          <a:xfrm>
            <a:off x="3783496" y="445442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h1</a:t>
            </a:r>
          </a:p>
        </p:txBody>
      </p:sp>
      <p:sp>
        <p:nvSpPr>
          <p:cNvPr id="1059" name="TextBox 22"/>
          <p:cNvSpPr txBox="1"/>
          <p:nvPr/>
        </p:nvSpPr>
        <p:spPr>
          <a:xfrm>
            <a:off x="8965827" y="3150664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w2</a:t>
            </a:r>
          </a:p>
        </p:txBody>
      </p:sp>
      <p:sp>
        <p:nvSpPr>
          <p:cNvPr id="1060" name="Left Brace 17"/>
          <p:cNvSpPr/>
          <p:nvPr/>
        </p:nvSpPr>
        <p:spPr>
          <a:xfrm rot="10800000">
            <a:off x="9482832" y="4241053"/>
            <a:ext cx="483705" cy="111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50"/>
                  <a:pt x="10800" y="20818"/>
                </a:cubicBezTo>
                <a:lnTo>
                  <a:pt x="10800" y="11582"/>
                </a:lnTo>
                <a:cubicBezTo>
                  <a:pt x="10800" y="11150"/>
                  <a:pt x="5965" y="10800"/>
                  <a:pt x="0" y="10800"/>
                </a:cubicBezTo>
                <a:cubicBezTo>
                  <a:pt x="5965" y="10800"/>
                  <a:pt x="10800" y="10450"/>
                  <a:pt x="10800" y="10018"/>
                </a:cubicBezTo>
                <a:lnTo>
                  <a:pt x="10800" y="782"/>
                </a:lnTo>
                <a:cubicBezTo>
                  <a:pt x="10800" y="350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61" name="Left Brace 24"/>
          <p:cNvSpPr/>
          <p:nvPr/>
        </p:nvSpPr>
        <p:spPr>
          <a:xfrm rot="5884581">
            <a:off x="4901783" y="3527445"/>
            <a:ext cx="531485" cy="883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115"/>
                  <a:pt x="10800" y="20517"/>
                </a:cubicBezTo>
                <a:lnTo>
                  <a:pt x="10800" y="8360"/>
                </a:lnTo>
                <a:cubicBezTo>
                  <a:pt x="10800" y="7761"/>
                  <a:pt x="5965" y="7276"/>
                  <a:pt x="0" y="7276"/>
                </a:cubicBezTo>
                <a:cubicBezTo>
                  <a:pt x="5965" y="7276"/>
                  <a:pt x="10800" y="6791"/>
                  <a:pt x="10800" y="6193"/>
                </a:cubicBezTo>
                <a:lnTo>
                  <a:pt x="10800" y="1083"/>
                </a:lnTo>
                <a:cubicBezTo>
                  <a:pt x="10800" y="485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62" name="Left Brace 29"/>
          <p:cNvSpPr/>
          <p:nvPr/>
        </p:nvSpPr>
        <p:spPr>
          <a:xfrm rot="5992863">
            <a:off x="8757636" y="3372472"/>
            <a:ext cx="458303" cy="1050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248"/>
                  <a:pt x="10800" y="20815"/>
                </a:cubicBezTo>
                <a:lnTo>
                  <a:pt x="10800" y="11585"/>
                </a:lnTo>
                <a:cubicBezTo>
                  <a:pt x="10800" y="11152"/>
                  <a:pt x="5965" y="10800"/>
                  <a:pt x="0" y="10800"/>
                </a:cubicBezTo>
                <a:cubicBezTo>
                  <a:pt x="5965" y="10800"/>
                  <a:pt x="10800" y="10448"/>
                  <a:pt x="10800" y="10015"/>
                </a:cubicBezTo>
                <a:lnTo>
                  <a:pt x="10800" y="785"/>
                </a:lnTo>
                <a:cubicBezTo>
                  <a:pt x="10800" y="352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63" name="Left Brace 30"/>
          <p:cNvSpPr/>
          <p:nvPr/>
        </p:nvSpPr>
        <p:spPr>
          <a:xfrm rot="60000">
            <a:off x="4203770" y="4194378"/>
            <a:ext cx="415999" cy="1165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12"/>
                  <a:pt x="10800" y="20957"/>
                </a:cubicBezTo>
                <a:lnTo>
                  <a:pt x="10800" y="11443"/>
                </a:lnTo>
                <a:cubicBezTo>
                  <a:pt x="10800" y="11088"/>
                  <a:pt x="5965" y="10800"/>
                  <a:pt x="0" y="10800"/>
                </a:cubicBezTo>
                <a:cubicBezTo>
                  <a:pt x="5965" y="10800"/>
                  <a:pt x="10800" y="10512"/>
                  <a:pt x="10800" y="10157"/>
                </a:cubicBezTo>
                <a:lnTo>
                  <a:pt x="10800" y="643"/>
                </a:lnTo>
                <a:cubicBezTo>
                  <a:pt x="10800" y="28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64" name="Straight Connector 28"/>
          <p:cNvSpPr/>
          <p:nvPr/>
        </p:nvSpPr>
        <p:spPr>
          <a:xfrm flipV="1">
            <a:off x="5110143" y="4708516"/>
            <a:ext cx="3855685" cy="107078"/>
          </a:xfrm>
          <a:prstGeom prst="line">
            <a:avLst/>
          </a:prstGeom>
          <a:ln w="25400">
            <a:solidFill>
              <a:srgbClr val="0D0D0D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65" name="Left Brace 36"/>
          <p:cNvSpPr/>
          <p:nvPr/>
        </p:nvSpPr>
        <p:spPr>
          <a:xfrm rot="16080000">
            <a:off x="6798429" y="3155399"/>
            <a:ext cx="513411" cy="3823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58"/>
                </a:cubicBezTo>
                <a:lnTo>
                  <a:pt x="10800" y="14139"/>
                </a:lnTo>
                <a:cubicBezTo>
                  <a:pt x="10800" y="14005"/>
                  <a:pt x="5965" y="13897"/>
                  <a:pt x="0" y="13897"/>
                </a:cubicBezTo>
                <a:cubicBezTo>
                  <a:pt x="5965" y="13897"/>
                  <a:pt x="10800" y="13789"/>
                  <a:pt x="10800" y="13656"/>
                </a:cubicBezTo>
                <a:lnTo>
                  <a:pt x="10800" y="242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066" name="TextBox 37"/>
          <p:cNvSpPr txBox="1"/>
          <p:nvPr/>
        </p:nvSpPr>
        <p:spPr>
          <a:xfrm>
            <a:off x="7679214" y="5381774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69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  <a:p>
            <a:pPr/>
            <a:r>
              <a:t>Many additional features, channels, fermi chopper, …</a:t>
            </a:r>
          </a:p>
        </p:txBody>
      </p:sp>
      <p:sp>
        <p:nvSpPr>
          <p:cNvPr id="1070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1" name="TextBox 21"/>
          <p:cNvSpPr txBox="1"/>
          <p:nvPr/>
        </p:nvSpPr>
        <p:spPr>
          <a:xfrm>
            <a:off x="10539041" y="4707916"/>
            <a:ext cx="1219201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h2</a:t>
            </a:r>
          </a:p>
        </p:txBody>
      </p:sp>
      <p:grpSp>
        <p:nvGrpSpPr>
          <p:cNvPr id="1088" name="Group 3"/>
          <p:cNvGrpSpPr/>
          <p:nvPr/>
        </p:nvGrpSpPr>
        <p:grpSpPr>
          <a:xfrm>
            <a:off x="3783496" y="2835966"/>
            <a:ext cx="6737199" cy="3381003"/>
            <a:chOff x="0" y="0"/>
            <a:chExt cx="6737198" cy="3381003"/>
          </a:xfrm>
        </p:grpSpPr>
        <p:sp>
          <p:nvSpPr>
            <p:cNvPr id="1072" name="Freeform 1"/>
            <p:cNvSpPr/>
            <p:nvPr/>
          </p:nvSpPr>
          <p:spPr>
            <a:xfrm>
              <a:off x="907772" y="770323"/>
              <a:ext cx="569845" cy="261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9" y="0"/>
                  </a:moveTo>
                  <a:lnTo>
                    <a:pt x="21600" y="2083"/>
                  </a:lnTo>
                  <a:lnTo>
                    <a:pt x="20093" y="21600"/>
                  </a:lnTo>
                  <a:lnTo>
                    <a:pt x="0" y="18859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1073" name="Freeform 2"/>
            <p:cNvSpPr/>
            <p:nvPr/>
          </p:nvSpPr>
          <p:spPr>
            <a:xfrm>
              <a:off x="4605130" y="1101628"/>
              <a:ext cx="1470992" cy="160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6248"/>
                  </a:lnTo>
                  <a:lnTo>
                    <a:pt x="21211" y="21600"/>
                  </a:lnTo>
                  <a:lnTo>
                    <a:pt x="0" y="14102"/>
                  </a:lnTo>
                  <a:cubicBezTo>
                    <a:pt x="0" y="9402"/>
                    <a:pt x="0" y="470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1074" name="Straight Connector 4"/>
            <p:cNvSpPr/>
            <p:nvPr/>
          </p:nvSpPr>
          <p:spPr>
            <a:xfrm>
              <a:off x="1477616" y="1022116"/>
              <a:ext cx="4598505" cy="54333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5" name="Straight Connector 9"/>
            <p:cNvSpPr/>
            <p:nvPr/>
          </p:nvSpPr>
          <p:spPr>
            <a:xfrm>
              <a:off x="960781" y="770323"/>
              <a:ext cx="3644349" cy="33130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6" name="Straight Connector 10"/>
            <p:cNvSpPr/>
            <p:nvPr/>
          </p:nvSpPr>
          <p:spPr>
            <a:xfrm flipV="1">
              <a:off x="907772" y="2148549"/>
              <a:ext cx="3697360" cy="9011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7" name="Straight Connector 11"/>
            <p:cNvSpPr/>
            <p:nvPr/>
          </p:nvSpPr>
          <p:spPr>
            <a:xfrm flipV="1">
              <a:off x="1437860" y="2705140"/>
              <a:ext cx="4611758" cy="6758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8" name="TextBox 15"/>
            <p:cNvSpPr txBox="1"/>
            <p:nvPr/>
          </p:nvSpPr>
          <p:spPr>
            <a:xfrm>
              <a:off x="1683025" y="-1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w1</a:t>
              </a:r>
            </a:p>
          </p:txBody>
        </p:sp>
        <p:sp>
          <p:nvSpPr>
            <p:cNvPr id="1079" name="TextBox 20"/>
            <p:cNvSpPr txBox="1"/>
            <p:nvPr/>
          </p:nvSpPr>
          <p:spPr>
            <a:xfrm>
              <a:off x="-1" y="1618460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h1</a:t>
              </a:r>
            </a:p>
          </p:txBody>
        </p:sp>
        <p:sp>
          <p:nvSpPr>
            <p:cNvPr id="1080" name="TextBox 22"/>
            <p:cNvSpPr txBox="1"/>
            <p:nvPr/>
          </p:nvSpPr>
          <p:spPr>
            <a:xfrm>
              <a:off x="5517998" y="291548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w2</a:t>
              </a:r>
            </a:p>
          </p:txBody>
        </p:sp>
        <p:sp>
          <p:nvSpPr>
            <p:cNvPr id="1081" name="Left Brace 17"/>
            <p:cNvSpPr/>
            <p:nvPr/>
          </p:nvSpPr>
          <p:spPr>
            <a:xfrm rot="10800000">
              <a:off x="6127599" y="1578706"/>
              <a:ext cx="483705" cy="111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250"/>
                    <a:pt x="10800" y="20818"/>
                  </a:cubicBezTo>
                  <a:lnTo>
                    <a:pt x="10800" y="11582"/>
                  </a:lnTo>
                  <a:cubicBezTo>
                    <a:pt x="10800" y="11150"/>
                    <a:pt x="5965" y="10800"/>
                    <a:pt x="0" y="10800"/>
                  </a:cubicBezTo>
                  <a:cubicBezTo>
                    <a:pt x="5965" y="10800"/>
                    <a:pt x="10800" y="10450"/>
                    <a:pt x="10800" y="10018"/>
                  </a:cubicBezTo>
                  <a:lnTo>
                    <a:pt x="10800" y="782"/>
                  </a:lnTo>
                  <a:cubicBezTo>
                    <a:pt x="10800" y="350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82" name="Left Brace 24"/>
            <p:cNvSpPr/>
            <p:nvPr/>
          </p:nvSpPr>
          <p:spPr>
            <a:xfrm rot="7045631">
              <a:off x="1151666" y="350237"/>
              <a:ext cx="483705" cy="544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0885"/>
                    <a:pt x="10800" y="20002"/>
                  </a:cubicBezTo>
                  <a:lnTo>
                    <a:pt x="10800" y="8874"/>
                  </a:lnTo>
                  <a:cubicBezTo>
                    <a:pt x="10800" y="7992"/>
                    <a:pt x="5965" y="7276"/>
                    <a:pt x="0" y="7276"/>
                  </a:cubicBezTo>
                  <a:cubicBezTo>
                    <a:pt x="5965" y="7276"/>
                    <a:pt x="10800" y="6561"/>
                    <a:pt x="10800" y="5679"/>
                  </a:cubicBezTo>
                  <a:lnTo>
                    <a:pt x="10800" y="1598"/>
                  </a:lnTo>
                  <a:cubicBezTo>
                    <a:pt x="10800" y="71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83" name="Left Brace 29"/>
            <p:cNvSpPr/>
            <p:nvPr/>
          </p:nvSpPr>
          <p:spPr>
            <a:xfrm rot="6541481">
              <a:off x="5207451" y="282496"/>
              <a:ext cx="483705" cy="153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345"/>
                    <a:pt x="10800" y="21031"/>
                  </a:cubicBezTo>
                  <a:lnTo>
                    <a:pt x="10800" y="11369"/>
                  </a:lnTo>
                  <a:cubicBezTo>
                    <a:pt x="10800" y="11055"/>
                    <a:pt x="5965" y="10800"/>
                    <a:pt x="0" y="10800"/>
                  </a:cubicBezTo>
                  <a:cubicBezTo>
                    <a:pt x="5965" y="10800"/>
                    <a:pt x="10800" y="10545"/>
                    <a:pt x="10800" y="10231"/>
                  </a:cubicBezTo>
                  <a:lnTo>
                    <a:pt x="10800" y="569"/>
                  </a:lnTo>
                  <a:cubicBezTo>
                    <a:pt x="10800" y="255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84" name="Left Brace 30"/>
            <p:cNvSpPr/>
            <p:nvPr/>
          </p:nvSpPr>
          <p:spPr>
            <a:xfrm rot="60000">
              <a:off x="394250" y="783576"/>
              <a:ext cx="483705" cy="225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427"/>
                    <a:pt x="10800" y="21214"/>
                  </a:cubicBezTo>
                  <a:lnTo>
                    <a:pt x="10800" y="11186"/>
                  </a:lnTo>
                  <a:cubicBezTo>
                    <a:pt x="10800" y="10973"/>
                    <a:pt x="5965" y="10800"/>
                    <a:pt x="0" y="10800"/>
                  </a:cubicBezTo>
                  <a:cubicBezTo>
                    <a:pt x="5965" y="10800"/>
                    <a:pt x="10800" y="10627"/>
                    <a:pt x="10800" y="10414"/>
                  </a:cubicBezTo>
                  <a:lnTo>
                    <a:pt x="10800" y="386"/>
                  </a:lnTo>
                  <a:cubicBezTo>
                    <a:pt x="10800" y="173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85" name="Straight Connector 28"/>
            <p:cNvSpPr/>
            <p:nvPr/>
          </p:nvSpPr>
          <p:spPr>
            <a:xfrm flipV="1">
              <a:off x="1199322" y="1871951"/>
              <a:ext cx="4108174" cy="130826"/>
            </a:xfrm>
            <a:prstGeom prst="line">
              <a:avLst/>
            </a:prstGeom>
            <a:noFill/>
            <a:ln w="25400" cap="flat">
              <a:solidFill>
                <a:srgbClr val="0D0D0D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6" name="Left Brace 36"/>
            <p:cNvSpPr/>
            <p:nvPr/>
          </p:nvSpPr>
          <p:spPr>
            <a:xfrm rot="16080000">
              <a:off x="3105477" y="116974"/>
              <a:ext cx="335709" cy="4088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534"/>
                    <a:pt x="10800" y="21452"/>
                  </a:cubicBezTo>
                  <a:lnTo>
                    <a:pt x="10800" y="17112"/>
                  </a:lnTo>
                  <a:cubicBezTo>
                    <a:pt x="10800" y="17030"/>
                    <a:pt x="5965" y="16964"/>
                    <a:pt x="0" y="16964"/>
                  </a:cubicBezTo>
                  <a:cubicBezTo>
                    <a:pt x="5965" y="16964"/>
                    <a:pt x="10800" y="16898"/>
                    <a:pt x="10800" y="16816"/>
                  </a:cubicBezTo>
                  <a:lnTo>
                    <a:pt x="10800" y="148"/>
                  </a:lnTo>
                  <a:cubicBezTo>
                    <a:pt x="10800" y="66"/>
                    <a:pt x="15635" y="0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989898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spcBef>
                  <a:spcPts val="0"/>
                </a:spcBef>
                <a:defRPr sz="1800"/>
              </a:pPr>
            </a:p>
          </p:txBody>
        </p:sp>
        <p:sp>
          <p:nvSpPr>
            <p:cNvPr id="1087" name="TextBox 37"/>
            <p:cNvSpPr txBox="1"/>
            <p:nvPr/>
          </p:nvSpPr>
          <p:spPr>
            <a:xfrm>
              <a:off x="4429025" y="2222556"/>
              <a:ext cx="1219201" cy="321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/>
              </a:lvl1pPr>
            </a:lstStyle>
            <a:p>
              <a:pPr/>
              <a:r>
                <a:t>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Popular guide components: Guide_gravity</a:t>
            </a:r>
          </a:p>
        </p:txBody>
      </p:sp>
      <p:sp>
        <p:nvSpPr>
          <p:cNvPr id="1091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guide component with gravity</a:t>
            </a:r>
          </a:p>
        </p:txBody>
      </p:sp>
      <p:sp>
        <p:nvSpPr>
          <p:cNvPr id="109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491" y="2068416"/>
            <a:ext cx="6233931" cy="4364732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TextBox 25"/>
          <p:cNvSpPr txBox="1"/>
          <p:nvPr/>
        </p:nvSpPr>
        <p:spPr>
          <a:xfrm>
            <a:off x="6829067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095" name="TextBox 26"/>
          <p:cNvSpPr txBox="1"/>
          <p:nvPr/>
        </p:nvSpPr>
        <p:spPr>
          <a:xfrm>
            <a:off x="6746485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096" name="TextBox 27"/>
          <p:cNvSpPr txBox="1"/>
          <p:nvPr/>
        </p:nvSpPr>
        <p:spPr>
          <a:xfrm>
            <a:off x="9920405" y="2024323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097" name="TextBox 31"/>
          <p:cNvSpPr txBox="1"/>
          <p:nvPr/>
        </p:nvSpPr>
        <p:spPr>
          <a:xfrm>
            <a:off x="9481967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1100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110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2" name="Oval 1"/>
          <p:cNvSpPr/>
          <p:nvPr/>
        </p:nvSpPr>
        <p:spPr>
          <a:xfrm>
            <a:off x="1586167" y="3362961"/>
            <a:ext cx="10317354" cy="123245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3" name="Rectangle 2"/>
          <p:cNvSpPr/>
          <p:nvPr/>
        </p:nvSpPr>
        <p:spPr>
          <a:xfrm>
            <a:off x="1347007" y="2740106"/>
            <a:ext cx="1456169" cy="2372140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4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05" name="Straight Connector 5"/>
          <p:cNvSpPr/>
          <p:nvPr/>
        </p:nvSpPr>
        <p:spPr>
          <a:xfrm>
            <a:off x="1208313" y="3974736"/>
            <a:ext cx="10842174" cy="1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06" name="Straight Connector 8"/>
          <p:cNvSpPr/>
          <p:nvPr/>
        </p:nvSpPr>
        <p:spPr>
          <a:xfrm>
            <a:off x="2819151" y="2930235"/>
            <a:ext cx="2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07" name="Straight Connector 12"/>
          <p:cNvSpPr/>
          <p:nvPr/>
        </p:nvSpPr>
        <p:spPr>
          <a:xfrm>
            <a:off x="8892212" y="2930235"/>
            <a:ext cx="1" cy="1971303"/>
          </a:xfrm>
          <a:prstGeom prst="line">
            <a:avLst/>
          </a:prstGeom>
          <a:ln w="25400">
            <a:solidFill>
              <a:srgbClr val="98989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08" name="Left Brace 13"/>
          <p:cNvSpPr/>
          <p:nvPr/>
        </p:nvSpPr>
        <p:spPr>
          <a:xfrm rot="16200000">
            <a:off x="5613829" y="2146617"/>
            <a:ext cx="483705" cy="6073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536"/>
                  <a:pt x="10800" y="21457"/>
                </a:cubicBezTo>
                <a:lnTo>
                  <a:pt x="10800" y="10943"/>
                </a:lnTo>
                <a:cubicBezTo>
                  <a:pt x="10800" y="10864"/>
                  <a:pt x="5965" y="10800"/>
                  <a:pt x="0" y="10800"/>
                </a:cubicBezTo>
                <a:cubicBezTo>
                  <a:pt x="5965" y="10800"/>
                  <a:pt x="10800" y="10736"/>
                  <a:pt x="10800" y="10657"/>
                </a:cubicBezTo>
                <a:lnTo>
                  <a:pt x="10800" y="143"/>
                </a:lnTo>
                <a:cubicBezTo>
                  <a:pt x="10800" y="6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09" name="Left Brace 25"/>
          <p:cNvSpPr/>
          <p:nvPr/>
        </p:nvSpPr>
        <p:spPr>
          <a:xfrm rot="16200000">
            <a:off x="10170679" y="3716614"/>
            <a:ext cx="391571" cy="293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492"/>
                  <a:pt x="10800" y="21360"/>
                </a:cubicBezTo>
                <a:lnTo>
                  <a:pt x="10800" y="11040"/>
                </a:lnTo>
                <a:cubicBezTo>
                  <a:pt x="10800" y="10908"/>
                  <a:pt x="5965" y="10800"/>
                  <a:pt x="0" y="10800"/>
                </a:cubicBezTo>
                <a:cubicBezTo>
                  <a:pt x="5965" y="10800"/>
                  <a:pt x="10800" y="10692"/>
                  <a:pt x="10800" y="10560"/>
                </a:cubicBezTo>
                <a:lnTo>
                  <a:pt x="10800" y="240"/>
                </a:lnTo>
                <a:cubicBezTo>
                  <a:pt x="10800" y="108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10" name="Straight Connector 26"/>
          <p:cNvSpPr/>
          <p:nvPr/>
        </p:nvSpPr>
        <p:spPr>
          <a:xfrm>
            <a:off x="11837781" y="2930235"/>
            <a:ext cx="1" cy="198941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11" name="Straight Connector 27"/>
          <p:cNvSpPr/>
          <p:nvPr/>
        </p:nvSpPr>
        <p:spPr>
          <a:xfrm flipH="1">
            <a:off x="1635727" y="2930236"/>
            <a:ext cx="1" cy="2007526"/>
          </a:xfrm>
          <a:prstGeom prst="line">
            <a:avLst/>
          </a:prstGeom>
          <a:ln w="25400">
            <a:solidFill>
              <a:srgbClr val="989898"/>
            </a:solidFill>
            <a:prstDash val="das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12" name="Left Brace 28"/>
          <p:cNvSpPr/>
          <p:nvPr/>
        </p:nvSpPr>
        <p:spPr>
          <a:xfrm rot="16200000">
            <a:off x="2009892" y="4584416"/>
            <a:ext cx="434687" cy="1191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800" y="21306"/>
                  <a:pt x="10800" y="20943"/>
                </a:cubicBezTo>
                <a:lnTo>
                  <a:pt x="10800" y="11457"/>
                </a:lnTo>
                <a:cubicBezTo>
                  <a:pt x="10800" y="11094"/>
                  <a:pt x="5965" y="10800"/>
                  <a:pt x="0" y="10800"/>
                </a:cubicBezTo>
                <a:cubicBezTo>
                  <a:pt x="5965" y="10800"/>
                  <a:pt x="10800" y="10506"/>
                  <a:pt x="10800" y="10143"/>
                </a:cubicBezTo>
                <a:lnTo>
                  <a:pt x="10800" y="657"/>
                </a:lnTo>
                <a:cubicBezTo>
                  <a:pt x="10800" y="294"/>
                  <a:pt x="15635" y="0"/>
                  <a:pt x="21600" y="0"/>
                </a:cubicBezTo>
              </a:path>
            </a:pathLst>
          </a:custGeom>
          <a:ln w="381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13" name="Oval 17"/>
          <p:cNvSpPr/>
          <p:nvPr/>
        </p:nvSpPr>
        <p:spPr>
          <a:xfrm>
            <a:off x="1554215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14" name="Oval 11"/>
          <p:cNvSpPr/>
          <p:nvPr/>
        </p:nvSpPr>
        <p:spPr>
          <a:xfrm>
            <a:off x="11761279" y="3908064"/>
            <a:ext cx="142241" cy="142241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15" name="TextBox 29"/>
          <p:cNvSpPr txBox="1"/>
          <p:nvPr/>
        </p:nvSpPr>
        <p:spPr>
          <a:xfrm>
            <a:off x="162533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linxw</a:t>
            </a:r>
            <a:br/>
            <a:r>
              <a:t>linyh</a:t>
            </a:r>
          </a:p>
        </p:txBody>
      </p:sp>
      <p:sp>
        <p:nvSpPr>
          <p:cNvPr id="1116" name="TextBox 30"/>
          <p:cNvSpPr txBox="1"/>
          <p:nvPr/>
        </p:nvSpPr>
        <p:spPr>
          <a:xfrm>
            <a:off x="5258772" y="5389198"/>
            <a:ext cx="1219201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l</a:t>
            </a:r>
          </a:p>
        </p:txBody>
      </p:sp>
      <p:sp>
        <p:nvSpPr>
          <p:cNvPr id="1117" name="TextBox 31"/>
          <p:cNvSpPr txBox="1"/>
          <p:nvPr/>
        </p:nvSpPr>
        <p:spPr>
          <a:xfrm>
            <a:off x="9756864" y="5379868"/>
            <a:ext cx="1219201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/>
            </a:pPr>
            <a:r>
              <a:t>loutxw</a:t>
            </a:r>
            <a:br/>
            <a:r>
              <a:t>loutyh</a:t>
            </a:r>
          </a:p>
        </p:txBody>
      </p:sp>
      <p:sp>
        <p:nvSpPr>
          <p:cNvPr id="1118" name="TextBox 38"/>
          <p:cNvSpPr txBox="1"/>
          <p:nvPr/>
        </p:nvSpPr>
        <p:spPr>
          <a:xfrm>
            <a:off x="1472220" y="2134660"/>
            <a:ext cx="8284644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xwidth and yheight at DimensionsAt = ”entrace” , ”mid” or ”exit”</a:t>
            </a:r>
          </a:p>
        </p:txBody>
      </p:sp>
      <p:sp>
        <p:nvSpPr>
          <p:cNvPr id="1119" name="Oval 40"/>
          <p:cNvSpPr/>
          <p:nvPr/>
        </p:nvSpPr>
        <p:spPr>
          <a:xfrm>
            <a:off x="2745707" y="3904600"/>
            <a:ext cx="142241" cy="142241"/>
          </a:xfrm>
          <a:prstGeom prst="ellipse">
            <a:avLst/>
          </a:prstGeom>
          <a:solidFill>
            <a:srgbClr val="989898"/>
          </a:solidFill>
          <a:ln w="25400">
            <a:solidFill>
              <a:srgbClr val="989898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20" name="Straight Arrow Connector 37"/>
          <p:cNvSpPr/>
          <p:nvPr/>
        </p:nvSpPr>
        <p:spPr>
          <a:xfrm>
            <a:off x="6744844" y="3362960"/>
            <a:ext cx="1" cy="1232454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21" name="Straight Arrow Connector 44"/>
          <p:cNvSpPr/>
          <p:nvPr/>
        </p:nvSpPr>
        <p:spPr>
          <a:xfrm>
            <a:off x="8892212" y="3430613"/>
            <a:ext cx="1" cy="1089432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22" name="Straight Arrow Connector 48"/>
          <p:cNvSpPr/>
          <p:nvPr/>
        </p:nvSpPr>
        <p:spPr>
          <a:xfrm>
            <a:off x="2813616" y="3564082"/>
            <a:ext cx="1" cy="799270"/>
          </a:xfrm>
          <a:prstGeom prst="line">
            <a:avLst/>
          </a:prstGeom>
          <a:ln w="25400">
            <a:solidFill>
              <a:schemeClr val="accent1">
                <a:alpha val="40000"/>
              </a:schemeClr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23" name="Freeform 47"/>
          <p:cNvSpPr/>
          <p:nvPr/>
        </p:nvSpPr>
        <p:spPr>
          <a:xfrm>
            <a:off x="2872902" y="2568101"/>
            <a:ext cx="3975372" cy="94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38" y="7434"/>
                  <a:pt x="19092" y="11860"/>
                  <a:pt x="16632" y="13611"/>
                </a:cubicBezTo>
                <a:cubicBezTo>
                  <a:pt x="14171" y="15362"/>
                  <a:pt x="9179" y="10726"/>
                  <a:pt x="6836" y="10504"/>
                </a:cubicBezTo>
                <a:cubicBezTo>
                  <a:pt x="4493" y="10282"/>
                  <a:pt x="3712" y="10430"/>
                  <a:pt x="2572" y="12279"/>
                </a:cubicBezTo>
                <a:cubicBezTo>
                  <a:pt x="1433" y="14129"/>
                  <a:pt x="523" y="16631"/>
                  <a:pt x="0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24" name="Freeform 52"/>
          <p:cNvSpPr/>
          <p:nvPr/>
        </p:nvSpPr>
        <p:spPr>
          <a:xfrm>
            <a:off x="6736100" y="2557852"/>
            <a:ext cx="1142132" cy="758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fill="norm" stroke="1" extrusionOk="0">
                <a:moveTo>
                  <a:pt x="21472" y="0"/>
                </a:moveTo>
                <a:cubicBezTo>
                  <a:pt x="21259" y="9277"/>
                  <a:pt x="17388" y="14738"/>
                  <a:pt x="14523" y="16985"/>
                </a:cubicBezTo>
                <a:cubicBezTo>
                  <a:pt x="11658" y="19231"/>
                  <a:pt x="7797" y="13446"/>
                  <a:pt x="4281" y="13477"/>
                </a:cubicBezTo>
                <a:cubicBezTo>
                  <a:pt x="766" y="13508"/>
                  <a:pt x="-128" y="12815"/>
                  <a:pt x="14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25" name="Freeform 53"/>
          <p:cNvSpPr/>
          <p:nvPr/>
        </p:nvSpPr>
        <p:spPr>
          <a:xfrm>
            <a:off x="8891918" y="2550857"/>
            <a:ext cx="325127" cy="8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47" h="21600" fill="norm" stroke="1" extrusionOk="0">
                <a:moveTo>
                  <a:pt x="18" y="0"/>
                </a:moveTo>
                <a:cubicBezTo>
                  <a:pt x="-685" y="8683"/>
                  <a:pt x="19308" y="8150"/>
                  <a:pt x="20111" y="11750"/>
                </a:cubicBezTo>
                <a:cubicBezTo>
                  <a:pt x="20915" y="15350"/>
                  <a:pt x="7938" y="18936"/>
                  <a:pt x="4841" y="21600"/>
                </a:cubicBezTo>
              </a:path>
            </a:pathLst>
          </a:custGeom>
          <a:ln w="25400">
            <a:solidFill>
              <a:srgbClr val="989898">
                <a:alpha val="80000"/>
              </a:srgbClr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3" grpId="1"/>
      <p:bldP build="whole" bldLvl="1" animBg="1" rev="0" advAuto="0" spid="1122" grpId="2"/>
      <p:bldP build="whole" bldLvl="1" animBg="1" rev="0" advAuto="0" spid="1120" grpId="4"/>
      <p:bldP build="whole" bldLvl="1" animBg="1" rev="0" advAuto="0" spid="1125" grpId="5"/>
      <p:bldP build="whole" bldLvl="1" animBg="1" rev="0" advAuto="0" spid="1124" grpId="3"/>
      <p:bldP build="whole" bldLvl="1" animBg="1" rev="0" advAuto="0" spid="1121" grpId="6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guide components: Elliptical_guide_gravity</a:t>
            </a:r>
          </a:p>
        </p:txBody>
      </p:sp>
      <p:sp>
        <p:nvSpPr>
          <p:cNvPr id="1128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for elliptic and parabolic guide geometries, focusing, ballistic, coating distribution, … </a:t>
            </a:r>
          </a:p>
        </p:txBody>
      </p:sp>
      <p:sp>
        <p:nvSpPr>
          <p:cNvPr id="112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0" name="Rectangle 3"/>
          <p:cNvSpPr/>
          <p:nvPr/>
        </p:nvSpPr>
        <p:spPr>
          <a:xfrm>
            <a:off x="8908188" y="2668985"/>
            <a:ext cx="3432314" cy="2478158"/>
          </a:xfrm>
          <a:prstGeom prst="rect">
            <a:avLst/>
          </a:prstGeom>
          <a:solidFill>
            <a:srgbClr val="FFFFFF">
              <a:alpha val="85000"/>
            </a:srgbClr>
          </a:solidFill>
          <a:ln w="25400">
            <a:solidFill>
              <a:srgbClr val="FFFFFF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13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4825" y="2111009"/>
            <a:ext cx="6362957" cy="4308774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TextBox 7"/>
          <p:cNvSpPr txBox="1"/>
          <p:nvPr/>
        </p:nvSpPr>
        <p:spPr>
          <a:xfrm>
            <a:off x="6609143" y="2037144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33" name="TextBox 32"/>
          <p:cNvSpPr txBox="1"/>
          <p:nvPr/>
        </p:nvSpPr>
        <p:spPr>
          <a:xfrm>
            <a:off x="6526561" y="4230671"/>
            <a:ext cx="186352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34" name="TextBox 33"/>
          <p:cNvSpPr txBox="1"/>
          <p:nvPr/>
        </p:nvSpPr>
        <p:spPr>
          <a:xfrm>
            <a:off x="9700479" y="2024323"/>
            <a:ext cx="218793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35" name="TextBox 34"/>
          <p:cNvSpPr txBox="1"/>
          <p:nvPr/>
        </p:nvSpPr>
        <p:spPr>
          <a:xfrm>
            <a:off x="9262043" y="4222955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Comparison: Guide_gravity and Elliptic_guide_gravity</a:t>
            </a:r>
          </a:p>
        </p:txBody>
      </p:sp>
      <p:sp>
        <p:nvSpPr>
          <p:cNvPr id="1138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4086" y="2407533"/>
            <a:ext cx="5314691" cy="359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266" y="2407533"/>
            <a:ext cx="5140167" cy="3598924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TextBox 7"/>
          <p:cNvSpPr txBox="1"/>
          <p:nvPr/>
        </p:nvSpPr>
        <p:spPr>
          <a:xfrm>
            <a:off x="2314936" y="1828800"/>
            <a:ext cx="356500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Guide_gravity</a:t>
            </a:r>
          </a:p>
        </p:txBody>
      </p:sp>
      <p:sp>
        <p:nvSpPr>
          <p:cNvPr id="1142" name="TextBox 11"/>
          <p:cNvSpPr txBox="1"/>
          <p:nvPr/>
        </p:nvSpPr>
        <p:spPr>
          <a:xfrm>
            <a:off x="7578929" y="1828800"/>
            <a:ext cx="3565003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Elliptic_guide_gravity</a:t>
            </a:r>
          </a:p>
        </p:txBody>
      </p:sp>
      <p:sp>
        <p:nvSpPr>
          <p:cNvPr id="1143" name="TextBox 16"/>
          <p:cNvSpPr txBox="1"/>
          <p:nvPr/>
        </p:nvSpPr>
        <p:spPr>
          <a:xfrm>
            <a:off x="7581416" y="232727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44" name="TextBox 17"/>
          <p:cNvSpPr txBox="1"/>
          <p:nvPr/>
        </p:nvSpPr>
        <p:spPr>
          <a:xfrm>
            <a:off x="7497906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45" name="TextBox 18"/>
          <p:cNvSpPr txBox="1"/>
          <p:nvPr/>
        </p:nvSpPr>
        <p:spPr>
          <a:xfrm>
            <a:off x="10105594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46" name="TextBox 19"/>
          <p:cNvSpPr txBox="1"/>
          <p:nvPr/>
        </p:nvSpPr>
        <p:spPr>
          <a:xfrm>
            <a:off x="9690306" y="4147468"/>
            <a:ext cx="2187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  <p:sp>
        <p:nvSpPr>
          <p:cNvPr id="1147" name="TextBox 20"/>
          <p:cNvSpPr txBox="1"/>
          <p:nvPr/>
        </p:nvSpPr>
        <p:spPr>
          <a:xfrm>
            <a:off x="2314936" y="2327272"/>
            <a:ext cx="186352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</a:t>
            </a:r>
          </a:p>
        </p:txBody>
      </p:sp>
      <p:sp>
        <p:nvSpPr>
          <p:cNvPr id="1148" name="TextBox 21"/>
          <p:cNvSpPr txBox="1"/>
          <p:nvPr/>
        </p:nvSpPr>
        <p:spPr>
          <a:xfrm>
            <a:off x="2231427" y="4136502"/>
            <a:ext cx="186352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Wavelength</a:t>
            </a:r>
          </a:p>
        </p:txBody>
      </p:sp>
      <p:sp>
        <p:nvSpPr>
          <p:cNvPr id="1149" name="TextBox 22"/>
          <p:cNvSpPr txBox="1"/>
          <p:nvPr/>
        </p:nvSpPr>
        <p:spPr>
          <a:xfrm>
            <a:off x="4839115" y="2314451"/>
            <a:ext cx="218793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Divergence</a:t>
            </a:r>
          </a:p>
        </p:txBody>
      </p:sp>
      <p:sp>
        <p:nvSpPr>
          <p:cNvPr id="1150" name="TextBox 23"/>
          <p:cNvSpPr txBox="1"/>
          <p:nvPr/>
        </p:nvSpPr>
        <p:spPr>
          <a:xfrm>
            <a:off x="4423828" y="4147468"/>
            <a:ext cx="218793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Position - Divergence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1153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Importance of breaking line of sight, ways of doing so, …</a:t>
            </a:r>
          </a:p>
        </p:txBody>
      </p:sp>
      <p:sp>
        <p:nvSpPr>
          <p:cNvPr id="115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25" y="2134454"/>
            <a:ext cx="9401196" cy="2514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Breaking line of sight</a:t>
            </a:r>
          </a:p>
        </p:txBody>
      </p:sp>
      <p:sp>
        <p:nvSpPr>
          <p:cNvPr id="1158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/>
            <a:r>
              <a:t>Bender component or many straight sections</a:t>
            </a:r>
          </a:p>
        </p:txBody>
      </p:sp>
      <p:sp>
        <p:nvSpPr>
          <p:cNvPr id="1159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0" name="Rectangle 1"/>
          <p:cNvSpPr/>
          <p:nvPr/>
        </p:nvSpPr>
        <p:spPr>
          <a:xfrm>
            <a:off x="2221726" y="2944017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1" name="Rectangle 6"/>
          <p:cNvSpPr/>
          <p:nvPr/>
        </p:nvSpPr>
        <p:spPr>
          <a:xfrm rot="300000">
            <a:off x="4426684" y="3042998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2" name="Rectangle 7"/>
          <p:cNvSpPr/>
          <p:nvPr/>
        </p:nvSpPr>
        <p:spPr>
          <a:xfrm rot="600000">
            <a:off x="6605844" y="3328656"/>
            <a:ext cx="2139886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3" name="Rectangle 8"/>
          <p:cNvSpPr/>
          <p:nvPr/>
        </p:nvSpPr>
        <p:spPr>
          <a:xfrm rot="900000">
            <a:off x="8747300" y="3803105"/>
            <a:ext cx="2139887" cy="44306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4" name="TextBox 3"/>
          <p:cNvSpPr txBox="1"/>
          <p:nvPr/>
        </p:nvSpPr>
        <p:spPr>
          <a:xfrm>
            <a:off x="5496626" y="2006362"/>
            <a:ext cx="364817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Mind the gaps, avoid overlap</a:t>
            </a:r>
          </a:p>
        </p:txBody>
      </p:sp>
      <p:sp>
        <p:nvSpPr>
          <p:cNvPr id="1165" name="Freeform 5"/>
          <p:cNvSpPr/>
          <p:nvPr/>
        </p:nvSpPr>
        <p:spPr>
          <a:xfrm>
            <a:off x="4430598" y="2243579"/>
            <a:ext cx="999241" cy="631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480" y="69"/>
                  <a:pt x="9360" y="138"/>
                  <a:pt x="5760" y="3738"/>
                </a:cubicBezTo>
                <a:cubicBezTo>
                  <a:pt x="2160" y="7338"/>
                  <a:pt x="1080" y="14469"/>
                  <a:pt x="0" y="21600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</p:spPr>
        <p:txBody>
          <a:bodyPr lIns="46799" tIns="46799" rIns="46799" bIns="46799" anchor="ctr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66" name="Rectangle 12"/>
          <p:cNvSpPr/>
          <p:nvPr/>
        </p:nvSpPr>
        <p:spPr>
          <a:xfrm>
            <a:off x="2221726" y="4732371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7" name="Rectangle 14"/>
          <p:cNvSpPr/>
          <p:nvPr/>
        </p:nvSpPr>
        <p:spPr>
          <a:xfrm rot="300000">
            <a:off x="3653101" y="4798357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8" name="Rectangle 15"/>
          <p:cNvSpPr/>
          <p:nvPr/>
        </p:nvSpPr>
        <p:spPr>
          <a:xfrm>
            <a:off x="5880132" y="4732373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1169" name="Rectangle 16"/>
          <p:cNvSpPr/>
          <p:nvPr/>
        </p:nvSpPr>
        <p:spPr>
          <a:xfrm rot="300000">
            <a:off x="7236090" y="4788932"/>
            <a:ext cx="1360460" cy="103628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1170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6374" y="4248296"/>
            <a:ext cx="428435" cy="42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1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6835" y="4254982"/>
            <a:ext cx="367381" cy="412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guide design</a:t>
            </a:r>
          </a:p>
        </p:txBody>
      </p:sp>
      <p:sp>
        <p:nvSpPr>
          <p:cNvPr id="1174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be continued in Thursday guidebot talk by</a:t>
            </a:r>
            <a:br/>
            <a:r>
              <a:t>Mads Bertelsen</a:t>
            </a:r>
          </a:p>
        </p:txBody>
      </p:sp>
      <p:sp>
        <p:nvSpPr>
          <p:cNvPr id="117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6" name="PGECCE_4Vsize1_geometry.png" descr="PGECCE_4Vsize1_geometry.png"/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1856599" y="2456725"/>
            <a:ext cx="5322389" cy="3795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7" name="PGECCE_4Vsize1_overall_pure.png" descr="PGECCE_4Vsize1_overall_pure.png"/>
          <p:cNvPicPr>
            <a:picLocks noChangeAspect="1"/>
          </p:cNvPicPr>
          <p:nvPr/>
        </p:nvPicPr>
        <p:blipFill>
          <a:blip r:embed="rId3">
            <a:extLst/>
          </a:blip>
          <a:srcRect l="6180" t="5124" r="6179" b="28902"/>
          <a:stretch>
            <a:fillRect/>
          </a:stretch>
        </p:blipFill>
        <p:spPr>
          <a:xfrm>
            <a:off x="7085915" y="964294"/>
            <a:ext cx="4918439" cy="528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Guide exercise</a:t>
            </a:r>
          </a:p>
        </p:txBody>
      </p:sp>
      <p:sp>
        <p:nvSpPr>
          <p:cNvPr id="1180" name="Content Placeholder 5"/>
          <p:cNvSpPr txBox="1"/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Insert a guide and use an instrument input parameter to set the length</a:t>
            </a:r>
          </a:p>
          <a:p>
            <a:pPr>
              <a:defRPr sz="2000"/>
            </a:pPr>
            <a:r>
              <a:t>Use monitors to see the resulting beam</a:t>
            </a:r>
          </a:p>
          <a:p>
            <a:pPr lvl="2">
              <a:defRPr sz="2000"/>
            </a:pPr>
            <a:r>
              <a:t>PSD_monitor (spatial distribution)</a:t>
            </a:r>
          </a:p>
          <a:p>
            <a:pPr lvl="2">
              <a:defRPr sz="2000"/>
            </a:pPr>
            <a:r>
              <a:t>Divergence_monitor (divergence distribtuin)</a:t>
            </a:r>
          </a:p>
          <a:p>
            <a:pPr lvl="2">
              <a:defRPr sz="2000"/>
            </a:pPr>
            <a:r>
              <a:t>L_monitor (wavelength distribution)</a:t>
            </a:r>
          </a:p>
          <a:p>
            <a:pPr lvl="2">
              <a:defRPr sz="2000"/>
            </a:pPr>
            <a:r>
              <a:t>Posdiv_monitor (acceptance diagram)</a:t>
            </a:r>
          </a:p>
          <a:p>
            <a:pPr lvl="2">
              <a:defRPr sz="2000"/>
            </a:pPr>
          </a:p>
          <a:p>
            <a:pPr>
              <a:defRPr sz="2000"/>
            </a:pPr>
            <a:r>
              <a:t>Extra tasks: </a:t>
            </a:r>
          </a:p>
          <a:p>
            <a:pPr lvl="2">
              <a:defRPr sz="2000"/>
            </a:pPr>
            <a:r>
              <a:t>Scan guide length</a:t>
            </a:r>
          </a:p>
          <a:p>
            <a:pPr lvl="2">
              <a:defRPr sz="2000"/>
            </a:pPr>
            <a:r>
              <a:t>Introduce a gap by using two guide components</a:t>
            </a:r>
          </a:p>
          <a:p>
            <a:pPr lvl="2">
              <a:defRPr sz="2000"/>
            </a:pPr>
            <a:r>
              <a:t>Use Guide_gravity and extend to 100 m length</a:t>
            </a:r>
          </a:p>
          <a:p>
            <a:pPr lvl="2">
              <a:defRPr sz="2000"/>
            </a:pPr>
            <a:r>
              <a:t>Investigate the effect of gravity on the transport of long-wavelength neutrons</a:t>
            </a:r>
          </a:p>
        </p:txBody>
      </p:sp>
      <p:sp>
        <p:nvSpPr>
          <p:cNvPr id="118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2" name="TextBox 4"/>
          <p:cNvSpPr txBox="1"/>
          <p:nvPr/>
        </p:nvSpPr>
        <p:spPr>
          <a:xfrm rot="390092">
            <a:off x="7092108" y="371222"/>
            <a:ext cx="4812024" cy="77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/>
            </a:lvl1pPr>
          </a:lstStyle>
          <a:p>
            <a:pPr/>
            <a:r>
              <a:t>Solution on github, use if you are stuck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53" name="noguide_5.png" descr="noguide_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2445"/>
            <a:ext cx="5066102" cy="37984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54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55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57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58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59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60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61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2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3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64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65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66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67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8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69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72" name="noguide_9.png" descr="noguide_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703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73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74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6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7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78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79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80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1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2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383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84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385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386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7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388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391" name="noguide_13.png" descr="noguide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392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393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4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5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6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97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398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399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0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1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02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03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04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05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6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07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10" name="noguide_17.png" descr="noguide_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11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12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3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4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5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6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17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18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19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0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21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22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23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24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5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26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344"/>
          <p:cNvSpPr/>
          <p:nvPr/>
        </p:nvSpPr>
        <p:spPr>
          <a:xfrm>
            <a:off x="5618395" y="1938253"/>
            <a:ext cx="5300719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pic>
        <p:nvPicPr>
          <p:cNvPr id="429" name="noguide_21.png" descr="noguide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5104" y="2041995"/>
            <a:ext cx="5067301" cy="379939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</p:pic>
      <p:sp>
        <p:nvSpPr>
          <p:cNvPr id="430" name="Title 4"/>
          <p:cNvSpPr txBox="1"/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Beam propagation in free space</a:t>
            </a:r>
          </a:p>
        </p:txBody>
      </p:sp>
      <p:sp>
        <p:nvSpPr>
          <p:cNvPr id="431" name="Slide Number Placeholder 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Shape 344"/>
          <p:cNvSpPr/>
          <p:nvPr/>
        </p:nvSpPr>
        <p:spPr>
          <a:xfrm>
            <a:off x="2697395" y="1938253"/>
            <a:ext cx="2254118" cy="4006876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3" name="Shape 345"/>
          <p:cNvSpPr/>
          <p:nvPr/>
        </p:nvSpPr>
        <p:spPr>
          <a:xfrm>
            <a:off x="2813405" y="2566992"/>
            <a:ext cx="2022096" cy="3249515"/>
          </a:xfrm>
          <a:prstGeom prst="rect">
            <a:avLst/>
          </a:prstGeom>
          <a:solidFill>
            <a:srgbClr val="FFFFFF"/>
          </a:solidFill>
          <a:ln w="12700">
            <a:solidFill>
              <a:srgbClr val="BABABA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4" name="Shape 346"/>
          <p:cNvSpPr/>
          <p:nvPr/>
        </p:nvSpPr>
        <p:spPr>
          <a:xfrm flipV="1">
            <a:off x="3200216" y="3934600"/>
            <a:ext cx="724165" cy="1477872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5" name="Shape 347"/>
          <p:cNvSpPr/>
          <p:nvPr/>
        </p:nvSpPr>
        <p:spPr>
          <a:xfrm>
            <a:off x="2697395" y="1933856"/>
            <a:ext cx="2254118" cy="491712"/>
          </a:xfrm>
          <a:prstGeom prst="rect">
            <a:avLst/>
          </a:prstGeom>
          <a:solidFill>
            <a:srgbClr val="BABABA">
              <a:alpha val="31000"/>
            </a:srgbClr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436" name="Shape 348"/>
          <p:cNvSpPr/>
          <p:nvPr/>
        </p:nvSpPr>
        <p:spPr>
          <a:xfrm>
            <a:off x="3192511" y="4776620"/>
            <a:ext cx="266519" cy="69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fill="norm" stroke="1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46799" tIns="46799" rIns="46799" bIns="46799" anchor="ctr"/>
          <a:lstStyle/>
          <a:p>
            <a:pPr>
              <a:defRPr sz="1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437" name="Shape 349"/>
          <p:cNvSpPr/>
          <p:nvPr/>
        </p:nvSpPr>
        <p:spPr>
          <a:xfrm flipV="1">
            <a:off x="3194830" y="3276800"/>
            <a:ext cx="2" cy="2371393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8" name="Shape 350"/>
          <p:cNvSpPr/>
          <p:nvPr/>
        </p:nvSpPr>
        <p:spPr>
          <a:xfrm>
            <a:off x="2882538" y="5419083"/>
            <a:ext cx="1494482" cy="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39" name="Shape 351"/>
          <p:cNvSpPr txBox="1"/>
          <p:nvPr/>
        </p:nvSpPr>
        <p:spPr>
          <a:xfrm>
            <a:off x="3075176" y="292833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z</a:t>
            </a:r>
          </a:p>
        </p:txBody>
      </p:sp>
      <p:sp>
        <p:nvSpPr>
          <p:cNvPr id="440" name="Shape 352"/>
          <p:cNvSpPr txBox="1"/>
          <p:nvPr/>
        </p:nvSpPr>
        <p:spPr>
          <a:xfrm>
            <a:off x="4515792" y="5360802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441" name="Shape 353"/>
          <p:cNvSpPr txBox="1"/>
          <p:nvPr/>
        </p:nvSpPr>
        <p:spPr>
          <a:xfrm>
            <a:off x="3210476" y="4323999"/>
            <a:ext cx="415495" cy="705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/>
          <a:p>
            <a: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t>𝜂</a:t>
            </a:r>
            <a:r>
              <a:rPr baseline="-5998"/>
              <a:t>x</a:t>
            </a:r>
          </a:p>
        </p:txBody>
      </p:sp>
      <p:sp>
        <p:nvSpPr>
          <p:cNvPr id="442" name="Shape 354"/>
          <p:cNvSpPr txBox="1"/>
          <p:nvPr/>
        </p:nvSpPr>
        <p:spPr>
          <a:xfrm>
            <a:off x="3944451" y="3882019"/>
            <a:ext cx="292559" cy="5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154" tIns="35154" rIns="35154" bIns="35154">
            <a:spAutoFit/>
          </a:bodyPr>
          <a:lstStyle>
            <a:lvl1pPr>
              <a:defRPr sz="33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443" name="Shape 355"/>
          <p:cNvSpPr/>
          <p:nvPr/>
        </p:nvSpPr>
        <p:spPr>
          <a:xfrm flipV="1">
            <a:off x="3990004" y="3787052"/>
            <a:ext cx="177256" cy="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4" name="Shape 356"/>
          <p:cNvSpPr txBox="1"/>
          <p:nvPr/>
        </p:nvSpPr>
        <p:spPr>
          <a:xfrm>
            <a:off x="2693000" y="1933856"/>
            <a:ext cx="2262907" cy="469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154" tIns="35154" rIns="35154" bIns="35154">
            <a:normAutofit fontScale="100000" lnSpcReduction="0"/>
          </a:bodyPr>
          <a:lstStyle>
            <a:lvl1pPr>
              <a:lnSpc>
                <a:spcPct val="90000"/>
              </a:lnSpc>
              <a:defRPr sz="2600"/>
            </a:lvl1pPr>
          </a:lstStyle>
          <a:p>
            <a:pPr/>
            <a:r>
              <a:t>Divergence</a:t>
            </a:r>
          </a:p>
        </p:txBody>
      </p:sp>
      <p:sp>
        <p:nvSpPr>
          <p:cNvPr id="445" name="Rectangle"/>
          <p:cNvSpPr/>
          <p:nvPr/>
        </p:nvSpPr>
        <p:spPr>
          <a:xfrm>
            <a:off x="8170511" y="2891152"/>
            <a:ext cx="394212" cy="1868001"/>
          </a:xfrm>
          <a:prstGeom prst="rect">
            <a:avLst/>
          </a:prstGeom>
          <a:ln w="25400">
            <a:solidFill>
              <a:schemeClr val="accent3">
                <a:lumOff val="-9372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